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576" r:id="rId2"/>
    <p:sldId id="275" r:id="rId3"/>
    <p:sldId id="469" r:id="rId4"/>
    <p:sldId id="364" r:id="rId5"/>
    <p:sldId id="430" r:id="rId6"/>
    <p:sldId id="435" r:id="rId7"/>
    <p:sldId id="572" r:id="rId8"/>
    <p:sldId id="445" r:id="rId9"/>
    <p:sldId id="470" r:id="rId10"/>
    <p:sldId id="471" r:id="rId11"/>
    <p:sldId id="381" r:id="rId12"/>
    <p:sldId id="568" r:id="rId13"/>
    <p:sldId id="382" r:id="rId14"/>
    <p:sldId id="383" r:id="rId15"/>
    <p:sldId id="573" r:id="rId16"/>
    <p:sldId id="351" r:id="rId17"/>
    <p:sldId id="567" r:id="rId18"/>
    <p:sldId id="574" r:id="rId19"/>
    <p:sldId id="575" r:id="rId20"/>
    <p:sldId id="570" r:id="rId21"/>
  </p:sldIdLst>
  <p:sldSz cx="12192000" cy="6858000"/>
  <p:notesSz cx="6858000" cy="9144000"/>
  <p:custDataLst>
    <p:tags r:id="rId24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158" userDrawn="1">
          <p15:clr>
            <a:srgbClr val="A4A3A4"/>
          </p15:clr>
        </p15:guide>
        <p15:guide id="4" pos="7514" userDrawn="1">
          <p15:clr>
            <a:srgbClr val="A4A3A4"/>
          </p15:clr>
        </p15:guide>
        <p15:guide id="5" pos="1549" userDrawn="1">
          <p15:clr>
            <a:srgbClr val="A4A3A4"/>
          </p15:clr>
        </p15:guide>
        <p15:guide id="6" pos="2320" userDrawn="1">
          <p15:clr>
            <a:srgbClr val="A4A3A4"/>
          </p15:clr>
        </p15:guide>
        <p15:guide id="7" pos="846" userDrawn="1">
          <p15:clr>
            <a:srgbClr val="A4A3A4"/>
          </p15:clr>
        </p15:guide>
        <p15:guide id="9" orient="horz" pos="3748" userDrawn="1">
          <p15:clr>
            <a:srgbClr val="A4A3A4"/>
          </p15:clr>
        </p15:guide>
        <p15:guide id="10" orient="horz" pos="2659" userDrawn="1">
          <p15:clr>
            <a:srgbClr val="A4A3A4"/>
          </p15:clr>
        </p15:guide>
        <p15:guide id="13" pos="5360" userDrawn="1">
          <p15:clr>
            <a:srgbClr val="A4A3A4"/>
          </p15:clr>
        </p15:guide>
        <p15:guide id="14" orient="horz" pos="906" userDrawn="1">
          <p15:clr>
            <a:srgbClr val="A4A3A4"/>
          </p15:clr>
        </p15:guide>
        <p15:guide id="15" pos="3046" userDrawn="1">
          <p15:clr>
            <a:srgbClr val="A4A3A4"/>
          </p15:clr>
        </p15:guide>
        <p15:guide id="16" pos="166" userDrawn="1">
          <p15:clr>
            <a:srgbClr val="A4A3A4"/>
          </p15:clr>
        </p15:guide>
        <p15:guide id="17" orient="horz" pos="4020" userDrawn="1">
          <p15:clr>
            <a:srgbClr val="A4A3A4"/>
          </p15:clr>
        </p15:guide>
        <p15:guide id="18" orient="horz" pos="109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7A39"/>
    <a:srgbClr val="EE5D30"/>
    <a:srgbClr val="FABC3F"/>
    <a:srgbClr val="F69C34"/>
    <a:srgbClr val="F48231"/>
    <a:srgbClr val="247A39"/>
    <a:srgbClr val="DCEDCB"/>
    <a:srgbClr val="0053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94DB26-D3D0-4953-A948-A3F9E6AA9F5C}" v="14" dt="2020-06-23T08:14:28.1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5333" autoAdjust="0"/>
  </p:normalViewPr>
  <p:slideViewPr>
    <p:cSldViewPr snapToGrid="0" showGuides="1">
      <p:cViewPr varScale="1">
        <p:scale>
          <a:sx n="57" d="100"/>
          <a:sy n="57" d="100"/>
        </p:scale>
        <p:origin x="900" y="28"/>
      </p:cViewPr>
      <p:guideLst>
        <p:guide pos="4158"/>
        <p:guide pos="7514"/>
        <p:guide pos="1549"/>
        <p:guide pos="2320"/>
        <p:guide pos="846"/>
        <p:guide orient="horz" pos="3748"/>
        <p:guide orient="horz" pos="2659"/>
        <p:guide pos="5360"/>
        <p:guide orient="horz" pos="906"/>
        <p:guide pos="3046"/>
        <p:guide pos="166"/>
        <p:guide orient="horz" pos="4020"/>
        <p:guide orient="horz" pos="109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2E390860-E326-4EB5-9C4B-11788B44C5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1B9E3DC-43D1-42CB-8A47-FB2ED1BF3C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E4C09-4867-447A-A250-4213A748EEC9}" type="datetimeFigureOut">
              <a:rPr lang="nl-BE" smtClean="0"/>
              <a:t>5/09/2022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8169377-2FE4-4C36-AD68-2FAC9B5FEC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9E0D80E-C2A3-4B65-8742-1E1F2885DA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E6D84-6E43-440C-B95C-E3D1346EB6E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02010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1131C-AB1D-499A-BFFB-CA16D1A60E99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1DA11-F754-4B10-83D5-6361D30C3E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0721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1DA11-F754-4B10-83D5-6361D30C3EC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0785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Lien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71DA11-F754-4B10-83D5-6361D30C3EC2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3122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71DA11-F754-4B10-83D5-6361D30C3EC2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468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1DA11-F754-4B10-83D5-6361D30C3EC2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2359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71DA11-F754-4B10-83D5-6361D30C3EC2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40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71DA11-F754-4B10-83D5-6361D30C3EC2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300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71DA11-F754-4B10-83D5-6361D30C3EC2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4304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1DA11-F754-4B10-83D5-6361D30C3EC2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7807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1DA11-F754-4B10-83D5-6361D30C3EC2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002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71DA11-F754-4B10-83D5-6361D30C3EC2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750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71DA11-F754-4B10-83D5-6361D30C3EC2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205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71DA11-F754-4B10-83D5-6361D30C3EC2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215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solidFill>
          <a:srgbClr val="DCED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3C455B5-E5CB-422F-8B88-A3BC4C0777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5210594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accent3"/>
                </a:solidFill>
              </a:defRPr>
            </a:lvl1pPr>
          </a:lstStyle>
          <a:p>
            <a:fld id="{619389B9-4228-479E-B986-9AA4C00DCA1A}" type="datetime4">
              <a:rPr lang="nl-NL" smtClean="0"/>
              <a:t>5 september 2022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6556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bg>
      <p:bgPr>
        <a:solidFill>
          <a:srgbClr val="DCED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166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bg>
      <p:bgPr>
        <a:solidFill>
          <a:srgbClr val="DCED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8971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215680" y="149102"/>
            <a:ext cx="8138120" cy="615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idx="1"/>
          </p:nvPr>
        </p:nvSpPr>
        <p:spPr>
          <a:xfrm>
            <a:off x="838200" y="1484785"/>
            <a:ext cx="10515600" cy="4692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0601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0424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D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4897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2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10.svg"/><Relationship Id="rId4" Type="http://schemas.openxmlformats.org/officeDocument/2006/relationships/image" Target="../media/image23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9.pn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2.png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4.jpg"/><Relationship Id="rId4" Type="http://schemas.openxmlformats.org/officeDocument/2006/relationships/image" Target="../media/image33.png"/><Relationship Id="rId9" Type="http://schemas.openxmlformats.org/officeDocument/2006/relationships/image" Target="../media/image1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7.jp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38.jpg"/><Relationship Id="rId9" Type="http://schemas.openxmlformats.org/officeDocument/2006/relationships/image" Target="../media/image10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0.svg"/><Relationship Id="rId4" Type="http://schemas.openxmlformats.org/officeDocument/2006/relationships/image" Target="../media/image11.jpe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20.png"/><Relationship Id="rId5" Type="http://schemas.openxmlformats.org/officeDocument/2006/relationships/image" Target="../media/image18.emf"/><Relationship Id="rId10" Type="http://schemas.openxmlformats.org/officeDocument/2006/relationships/image" Target="../media/image10.svg"/><Relationship Id="rId4" Type="http://schemas.openxmlformats.org/officeDocument/2006/relationships/image" Target="../media/image17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10" Type="http://schemas.openxmlformats.org/officeDocument/2006/relationships/image" Target="../media/image10.svg"/><Relationship Id="rId4" Type="http://schemas.openxmlformats.org/officeDocument/2006/relationships/image" Target="../media/image22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50E91A2-6E21-4F32-8E1D-00EF47719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9852">
            <a:off x="218149" y="273909"/>
            <a:ext cx="1645354" cy="164535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BC2DB2C-7ED0-48EA-9B6F-7CE754D967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47690" y="5918717"/>
            <a:ext cx="935376" cy="1006417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DA82ED85-9A8F-40FD-96CD-BF6B57C1F1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33497" y="6421925"/>
            <a:ext cx="846327" cy="4647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DE69BBF-3094-4148-A63E-52FD4D7FBBD1}"/>
              </a:ext>
            </a:extLst>
          </p:cNvPr>
          <p:cNvSpPr txBox="1"/>
          <p:nvPr/>
        </p:nvSpPr>
        <p:spPr>
          <a:xfrm>
            <a:off x="0" y="230785"/>
            <a:ext cx="121877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800" b="1" dirty="0">
                <a:solidFill>
                  <a:srgbClr val="1B7A39"/>
                </a:solidFill>
              </a:rPr>
              <a:t>De Taalkanjers voor ouders</a:t>
            </a:r>
            <a:br>
              <a:rPr lang="nl-BE" sz="5400" b="1" dirty="0">
                <a:solidFill>
                  <a:srgbClr val="1B7A39"/>
                </a:solidFill>
              </a:rPr>
            </a:br>
            <a:r>
              <a:rPr lang="nl-BE" sz="4000" b="1" dirty="0">
                <a:solidFill>
                  <a:srgbClr val="1B7A39"/>
                </a:solidFill>
              </a:rPr>
              <a:t>Stef Van Malderen</a:t>
            </a:r>
            <a:endParaRPr lang="nl-BE" sz="5400" b="1" dirty="0">
              <a:solidFill>
                <a:srgbClr val="1B7A39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9E2155-4561-4E1A-912E-81081D3C7F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582" y="2336231"/>
            <a:ext cx="3529013" cy="4212743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4C91CD61-8D9A-428C-B771-BD77917F85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833" y="2641230"/>
            <a:ext cx="3602743" cy="3602743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75302C1-4BDD-4772-A862-23A9983200A5}"/>
              </a:ext>
            </a:extLst>
          </p:cNvPr>
          <p:cNvSpPr/>
          <p:nvPr/>
        </p:nvSpPr>
        <p:spPr>
          <a:xfrm rot="682974">
            <a:off x="8418066" y="2651919"/>
            <a:ext cx="3363626" cy="1651509"/>
          </a:xfrm>
          <a:prstGeom prst="roundRect">
            <a:avLst/>
          </a:prstGeom>
          <a:solidFill>
            <a:schemeClr val="tx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400" b="1" dirty="0">
                <a:latin typeface="Ink Free" panose="03080402000500000000" pitchFamily="66" charset="0"/>
              </a:rPr>
              <a:t>Info voor ouders!</a:t>
            </a:r>
          </a:p>
        </p:txBody>
      </p:sp>
    </p:spTree>
    <p:extLst>
      <p:ext uri="{BB962C8B-B14F-4D97-AF65-F5344CB8AC3E}">
        <p14:creationId xmlns:p14="http://schemas.microsoft.com/office/powerpoint/2010/main" val="11307728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hoek 35">
            <a:extLst>
              <a:ext uri="{FF2B5EF4-FFF2-40B4-BE49-F238E27FC236}">
                <a16:creationId xmlns:a16="http://schemas.microsoft.com/office/drawing/2014/main" id="{D989809F-6CE4-4255-A625-616D73368583}"/>
              </a:ext>
            </a:extLst>
          </p:cNvPr>
          <p:cNvSpPr/>
          <p:nvPr/>
        </p:nvSpPr>
        <p:spPr>
          <a:xfrm>
            <a:off x="263525" y="2133600"/>
            <a:ext cx="11664950" cy="44048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9262C9-B82D-4D17-9BD9-72ABAD627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2" y="71766"/>
            <a:ext cx="1229470" cy="122947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1BC9A9B-ED15-4D18-ADF0-DAB64D858810}"/>
              </a:ext>
            </a:extLst>
          </p:cNvPr>
          <p:cNvSpPr/>
          <p:nvPr/>
        </p:nvSpPr>
        <p:spPr>
          <a:xfrm>
            <a:off x="262752" y="1716320"/>
            <a:ext cx="11664950" cy="427605"/>
          </a:xfrm>
          <a:prstGeom prst="rect">
            <a:avLst/>
          </a:prstGeom>
          <a:solidFill>
            <a:srgbClr val="EE5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Zichtbare differentiatie in het werkboek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4480E05-240F-4CE3-BACE-2A90C977E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559" y="2409069"/>
            <a:ext cx="2952295" cy="403945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3861FFA-6B32-41CA-B805-F1ABA45AC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4110" y="2450513"/>
            <a:ext cx="2821890" cy="395656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37C0B2C-E80F-4B2B-8641-1CE6E27C65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3256" y="2429130"/>
            <a:ext cx="2862926" cy="395262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9299598-ED46-47DE-AAF2-41939B1E37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19671" y="2391686"/>
            <a:ext cx="2780704" cy="3909314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F4D35A8-1785-4A9D-AE69-261C5B948467}"/>
              </a:ext>
            </a:extLst>
          </p:cNvPr>
          <p:cNvCxnSpPr/>
          <p:nvPr/>
        </p:nvCxnSpPr>
        <p:spPr>
          <a:xfrm>
            <a:off x="137652" y="3844413"/>
            <a:ext cx="285135" cy="275303"/>
          </a:xfrm>
          <a:prstGeom prst="straightConnector1">
            <a:avLst/>
          </a:prstGeom>
          <a:ln w="19050">
            <a:solidFill>
              <a:srgbClr val="1B7A3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DD40195-6AA5-4D81-8DF5-B7377B14D650}"/>
              </a:ext>
            </a:extLst>
          </p:cNvPr>
          <p:cNvCxnSpPr>
            <a:cxnSpLocks/>
          </p:cNvCxnSpPr>
          <p:nvPr/>
        </p:nvCxnSpPr>
        <p:spPr>
          <a:xfrm>
            <a:off x="127058" y="5024284"/>
            <a:ext cx="264567" cy="255639"/>
          </a:xfrm>
          <a:prstGeom prst="straightConnector1">
            <a:avLst/>
          </a:prstGeom>
          <a:ln w="19050">
            <a:solidFill>
              <a:srgbClr val="1B7A3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28B282F-3C3D-4D42-A124-D6C4F4BD2843}"/>
              </a:ext>
            </a:extLst>
          </p:cNvPr>
          <p:cNvCxnSpPr>
            <a:cxnSpLocks/>
          </p:cNvCxnSpPr>
          <p:nvPr/>
        </p:nvCxnSpPr>
        <p:spPr>
          <a:xfrm>
            <a:off x="3188621" y="2450513"/>
            <a:ext cx="264567" cy="255639"/>
          </a:xfrm>
          <a:prstGeom prst="straightConnector1">
            <a:avLst/>
          </a:prstGeom>
          <a:ln w="19050">
            <a:solidFill>
              <a:srgbClr val="1B7A3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74D1485-2E3E-47CE-8BCF-7EFC5A65F0DD}"/>
              </a:ext>
            </a:extLst>
          </p:cNvPr>
          <p:cNvCxnSpPr>
            <a:cxnSpLocks/>
          </p:cNvCxnSpPr>
          <p:nvPr/>
        </p:nvCxnSpPr>
        <p:spPr>
          <a:xfrm>
            <a:off x="5979942" y="4768645"/>
            <a:ext cx="264567" cy="255639"/>
          </a:xfrm>
          <a:prstGeom prst="straightConnector1">
            <a:avLst/>
          </a:prstGeom>
          <a:ln w="19050">
            <a:solidFill>
              <a:srgbClr val="1B7A3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30">
            <a:extLst>
              <a:ext uri="{FF2B5EF4-FFF2-40B4-BE49-F238E27FC236}">
                <a16:creationId xmlns:a16="http://schemas.microsoft.com/office/drawing/2014/main" id="{60C36CD9-91CE-420D-8750-EC0191429B5C}"/>
              </a:ext>
            </a:extLst>
          </p:cNvPr>
          <p:cNvCxnSpPr>
            <a:cxnSpLocks/>
          </p:cNvCxnSpPr>
          <p:nvPr/>
        </p:nvCxnSpPr>
        <p:spPr>
          <a:xfrm>
            <a:off x="262752" y="1452529"/>
            <a:ext cx="11664950" cy="0"/>
          </a:xfrm>
          <a:prstGeom prst="line">
            <a:avLst/>
          </a:prstGeom>
          <a:ln w="25400" cap="rnd">
            <a:solidFill>
              <a:srgbClr val="247A3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>
            <a:extLst>
              <a:ext uri="{FF2B5EF4-FFF2-40B4-BE49-F238E27FC236}">
                <a16:creationId xmlns:a16="http://schemas.microsoft.com/office/drawing/2014/main" id="{CAD7552E-188B-430A-BFCD-34656804FE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27587" y="987743"/>
            <a:ext cx="846327" cy="46478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F0CB5E0-F930-4703-B373-AD0CC95B20AA}"/>
              </a:ext>
            </a:extLst>
          </p:cNvPr>
          <p:cNvSpPr txBox="1"/>
          <p:nvPr/>
        </p:nvSpPr>
        <p:spPr>
          <a:xfrm>
            <a:off x="1" y="245890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1" i="0" u="none" strike="noStrike" kern="1200" cap="none" spc="0" normalizeH="0" baseline="0" noProof="0" dirty="0">
                <a:ln>
                  <a:noFill/>
                </a:ln>
                <a:solidFill>
                  <a:srgbClr val="1B7A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Differentiatie = werken op maat van uw kind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D1598F6D-096F-42BC-963B-263D2C3FCC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36677" y="142686"/>
            <a:ext cx="1791025" cy="72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8643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hoek 35">
            <a:extLst>
              <a:ext uri="{FF2B5EF4-FFF2-40B4-BE49-F238E27FC236}">
                <a16:creationId xmlns:a16="http://schemas.microsoft.com/office/drawing/2014/main" id="{D989809F-6CE4-4255-A625-616D73368583}"/>
              </a:ext>
            </a:extLst>
          </p:cNvPr>
          <p:cNvSpPr/>
          <p:nvPr/>
        </p:nvSpPr>
        <p:spPr>
          <a:xfrm>
            <a:off x="263525" y="2143432"/>
            <a:ext cx="11664950" cy="42481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aanloop						uitdaging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kern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9262C9-B82D-4D17-9BD9-72ABAD627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2" y="71766"/>
            <a:ext cx="1229470" cy="122947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1BC9A9B-ED15-4D18-ADF0-DAB64D858810}"/>
              </a:ext>
            </a:extLst>
          </p:cNvPr>
          <p:cNvSpPr/>
          <p:nvPr/>
        </p:nvSpPr>
        <p:spPr>
          <a:xfrm>
            <a:off x="262752" y="1703512"/>
            <a:ext cx="11664950" cy="427605"/>
          </a:xfrm>
          <a:prstGeom prst="rect">
            <a:avLst/>
          </a:prstGeom>
          <a:solidFill>
            <a:srgbClr val="EE5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Zichtbare differentiatie in het taalboek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6018190-2D9E-4E99-B5E1-4EF4426190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834" y="2358005"/>
            <a:ext cx="2950014" cy="4174269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351979B-7F4C-4F3F-86BC-7BC28647893B}"/>
              </a:ext>
            </a:extLst>
          </p:cNvPr>
          <p:cNvCxnSpPr>
            <a:cxnSpLocks/>
          </p:cNvCxnSpPr>
          <p:nvPr/>
        </p:nvCxnSpPr>
        <p:spPr>
          <a:xfrm>
            <a:off x="1435510" y="3519948"/>
            <a:ext cx="1809135" cy="384941"/>
          </a:xfrm>
          <a:prstGeom prst="straightConnector1">
            <a:avLst/>
          </a:prstGeom>
          <a:ln w="19050">
            <a:solidFill>
              <a:srgbClr val="1B7A3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9F6264E-500C-495F-A93A-C6F3235904DC}"/>
              </a:ext>
            </a:extLst>
          </p:cNvPr>
          <p:cNvCxnSpPr>
            <a:cxnSpLocks/>
          </p:cNvCxnSpPr>
          <p:nvPr/>
        </p:nvCxnSpPr>
        <p:spPr>
          <a:xfrm flipH="1">
            <a:off x="4563841" y="3519948"/>
            <a:ext cx="2063101" cy="384941"/>
          </a:xfrm>
          <a:prstGeom prst="straightConnector1">
            <a:avLst/>
          </a:prstGeom>
          <a:ln w="19050">
            <a:solidFill>
              <a:srgbClr val="1B7A3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8B21E6F-05D6-4287-8E84-327D47CC8331}"/>
              </a:ext>
            </a:extLst>
          </p:cNvPr>
          <p:cNvCxnSpPr/>
          <p:nvPr/>
        </p:nvCxnSpPr>
        <p:spPr>
          <a:xfrm flipV="1">
            <a:off x="1075022" y="5165155"/>
            <a:ext cx="2068128" cy="233516"/>
          </a:xfrm>
          <a:prstGeom prst="straightConnector1">
            <a:avLst/>
          </a:prstGeom>
          <a:ln w="19050">
            <a:solidFill>
              <a:srgbClr val="1B7A3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30">
            <a:extLst>
              <a:ext uri="{FF2B5EF4-FFF2-40B4-BE49-F238E27FC236}">
                <a16:creationId xmlns:a16="http://schemas.microsoft.com/office/drawing/2014/main" id="{CA353F3F-1531-481A-A689-14AB385C64F8}"/>
              </a:ext>
            </a:extLst>
          </p:cNvPr>
          <p:cNvCxnSpPr>
            <a:cxnSpLocks/>
          </p:cNvCxnSpPr>
          <p:nvPr/>
        </p:nvCxnSpPr>
        <p:spPr>
          <a:xfrm>
            <a:off x="262752" y="1452529"/>
            <a:ext cx="11664950" cy="0"/>
          </a:xfrm>
          <a:prstGeom prst="line">
            <a:avLst/>
          </a:prstGeom>
          <a:ln w="25400" cap="rnd">
            <a:solidFill>
              <a:srgbClr val="247A3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>
            <a:extLst>
              <a:ext uri="{FF2B5EF4-FFF2-40B4-BE49-F238E27FC236}">
                <a16:creationId xmlns:a16="http://schemas.microsoft.com/office/drawing/2014/main" id="{AA63404F-D9FF-41EB-870D-F0577187B2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27587" y="987743"/>
            <a:ext cx="846327" cy="46478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1AD4939-979E-41D0-B27F-15560010C8B8}"/>
              </a:ext>
            </a:extLst>
          </p:cNvPr>
          <p:cNvSpPr txBox="1"/>
          <p:nvPr/>
        </p:nvSpPr>
        <p:spPr>
          <a:xfrm>
            <a:off x="1" y="245890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1" i="0" u="none" strike="noStrike" kern="1200" cap="none" spc="0" normalizeH="0" baseline="0" noProof="0" dirty="0">
                <a:ln>
                  <a:noFill/>
                </a:ln>
                <a:solidFill>
                  <a:srgbClr val="1B7A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Differentiatie = werken op maat van uw kind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921AB950-85B9-4473-A11B-F2FB4F17F7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36677" y="142686"/>
            <a:ext cx="1791025" cy="72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8069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hoek 35">
            <a:extLst>
              <a:ext uri="{FF2B5EF4-FFF2-40B4-BE49-F238E27FC236}">
                <a16:creationId xmlns:a16="http://schemas.microsoft.com/office/drawing/2014/main" id="{D989809F-6CE4-4255-A625-616D73368583}"/>
              </a:ext>
            </a:extLst>
          </p:cNvPr>
          <p:cNvSpPr/>
          <p:nvPr/>
        </p:nvSpPr>
        <p:spPr>
          <a:xfrm>
            <a:off x="263525" y="2134783"/>
            <a:ext cx="11664950" cy="458053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aanloop									uitdaging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kern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9262C9-B82D-4D17-9BD9-72ABAD627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2" y="71766"/>
            <a:ext cx="1229470" cy="122947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1BC9A9B-ED15-4D18-ADF0-DAB64D858810}"/>
              </a:ext>
            </a:extLst>
          </p:cNvPr>
          <p:cNvSpPr/>
          <p:nvPr/>
        </p:nvSpPr>
        <p:spPr>
          <a:xfrm>
            <a:off x="262752" y="1677199"/>
            <a:ext cx="11664950" cy="427605"/>
          </a:xfrm>
          <a:prstGeom prst="rect">
            <a:avLst/>
          </a:prstGeom>
          <a:solidFill>
            <a:srgbClr val="EE5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Zichtbare differentiatie in het taalboek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351979B-7F4C-4F3F-86BC-7BC28647893B}"/>
              </a:ext>
            </a:extLst>
          </p:cNvPr>
          <p:cNvCxnSpPr>
            <a:cxnSpLocks/>
          </p:cNvCxnSpPr>
          <p:nvPr/>
        </p:nvCxnSpPr>
        <p:spPr>
          <a:xfrm flipV="1">
            <a:off x="1409353" y="2931886"/>
            <a:ext cx="1217733" cy="542121"/>
          </a:xfrm>
          <a:prstGeom prst="straightConnector1">
            <a:avLst/>
          </a:prstGeom>
          <a:ln w="19050">
            <a:solidFill>
              <a:srgbClr val="1B7A3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8B21E6F-05D6-4287-8E84-327D47CC8331}"/>
              </a:ext>
            </a:extLst>
          </p:cNvPr>
          <p:cNvCxnSpPr>
            <a:cxnSpLocks/>
          </p:cNvCxnSpPr>
          <p:nvPr/>
        </p:nvCxnSpPr>
        <p:spPr>
          <a:xfrm flipV="1">
            <a:off x="1901371" y="4700566"/>
            <a:ext cx="847394" cy="524577"/>
          </a:xfrm>
          <a:prstGeom prst="straightConnector1">
            <a:avLst/>
          </a:prstGeom>
          <a:ln w="19050">
            <a:solidFill>
              <a:srgbClr val="1B7A3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A31C9464-E2A7-41F0-BECD-52C8B9791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8765" y="2418930"/>
            <a:ext cx="6142802" cy="4305037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9F6264E-500C-495F-A93A-C6F3235904DC}"/>
              </a:ext>
            </a:extLst>
          </p:cNvPr>
          <p:cNvCxnSpPr>
            <a:cxnSpLocks/>
          </p:cNvCxnSpPr>
          <p:nvPr/>
        </p:nvCxnSpPr>
        <p:spPr>
          <a:xfrm flipH="1" flipV="1">
            <a:off x="6100016" y="2837416"/>
            <a:ext cx="3162257" cy="724568"/>
          </a:xfrm>
          <a:prstGeom prst="straightConnector1">
            <a:avLst/>
          </a:prstGeom>
          <a:ln w="19050">
            <a:solidFill>
              <a:srgbClr val="1B7A3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phic 17">
            <a:extLst>
              <a:ext uri="{FF2B5EF4-FFF2-40B4-BE49-F238E27FC236}">
                <a16:creationId xmlns:a16="http://schemas.microsoft.com/office/drawing/2014/main" id="{B69496F2-375A-4FB5-AA3D-6D27257E10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36677" y="142686"/>
            <a:ext cx="1791025" cy="721179"/>
          </a:xfrm>
          <a:prstGeom prst="rect">
            <a:avLst/>
          </a:prstGeom>
        </p:spPr>
      </p:pic>
      <p:cxnSp>
        <p:nvCxnSpPr>
          <p:cNvPr id="19" name="Rechte verbindingslijn 30">
            <a:extLst>
              <a:ext uri="{FF2B5EF4-FFF2-40B4-BE49-F238E27FC236}">
                <a16:creationId xmlns:a16="http://schemas.microsoft.com/office/drawing/2014/main" id="{6D683697-41EA-4DA3-8F23-8D888AC42DAD}"/>
              </a:ext>
            </a:extLst>
          </p:cNvPr>
          <p:cNvCxnSpPr>
            <a:cxnSpLocks/>
          </p:cNvCxnSpPr>
          <p:nvPr/>
        </p:nvCxnSpPr>
        <p:spPr>
          <a:xfrm>
            <a:off x="262752" y="1452529"/>
            <a:ext cx="11664950" cy="0"/>
          </a:xfrm>
          <a:prstGeom prst="line">
            <a:avLst/>
          </a:prstGeom>
          <a:ln w="25400" cap="rnd">
            <a:solidFill>
              <a:srgbClr val="247A3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phic 19">
            <a:extLst>
              <a:ext uri="{FF2B5EF4-FFF2-40B4-BE49-F238E27FC236}">
                <a16:creationId xmlns:a16="http://schemas.microsoft.com/office/drawing/2014/main" id="{74B62D47-1AFA-4942-88C6-DA969C4211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27587" y="987743"/>
            <a:ext cx="846327" cy="46478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00CA6B1-07AD-4015-9493-1F4281B3EA26}"/>
              </a:ext>
            </a:extLst>
          </p:cNvPr>
          <p:cNvSpPr txBox="1"/>
          <p:nvPr/>
        </p:nvSpPr>
        <p:spPr>
          <a:xfrm>
            <a:off x="1" y="245890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1" i="0" u="none" strike="noStrike" kern="1200" cap="none" spc="0" normalizeH="0" baseline="0" noProof="0" dirty="0">
                <a:ln>
                  <a:noFill/>
                </a:ln>
                <a:solidFill>
                  <a:srgbClr val="1B7A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Differentiatie = werken op maat van uw kind</a:t>
            </a:r>
          </a:p>
        </p:txBody>
      </p:sp>
    </p:spTree>
    <p:extLst>
      <p:ext uri="{BB962C8B-B14F-4D97-AF65-F5344CB8AC3E}">
        <p14:creationId xmlns:p14="http://schemas.microsoft.com/office/powerpoint/2010/main" val="13989928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hoek 35">
            <a:extLst>
              <a:ext uri="{FF2B5EF4-FFF2-40B4-BE49-F238E27FC236}">
                <a16:creationId xmlns:a16="http://schemas.microsoft.com/office/drawing/2014/main" id="{D989809F-6CE4-4255-A625-616D73368583}"/>
              </a:ext>
            </a:extLst>
          </p:cNvPr>
          <p:cNvSpPr/>
          <p:nvPr/>
        </p:nvSpPr>
        <p:spPr>
          <a:xfrm>
            <a:off x="263525" y="2133600"/>
            <a:ext cx="11664950" cy="42481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9262C9-B82D-4D17-9BD9-72ABAD627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2" y="71766"/>
            <a:ext cx="1229470" cy="122947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1BC9A9B-ED15-4D18-ADF0-DAB64D858810}"/>
              </a:ext>
            </a:extLst>
          </p:cNvPr>
          <p:cNvSpPr/>
          <p:nvPr/>
        </p:nvSpPr>
        <p:spPr>
          <a:xfrm>
            <a:off x="262752" y="1735984"/>
            <a:ext cx="11664950" cy="427605"/>
          </a:xfrm>
          <a:prstGeom prst="rect">
            <a:avLst/>
          </a:prstGeom>
          <a:solidFill>
            <a:srgbClr val="EE5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Gedifferentieerde herhaling in werkboek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317C72A-8F33-48E3-8F31-82D681EDF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25" y="2374246"/>
            <a:ext cx="5913753" cy="399126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B68AD32-5B4F-490D-98E8-6FF16AC9F01F}"/>
              </a:ext>
            </a:extLst>
          </p:cNvPr>
          <p:cNvSpPr/>
          <p:nvPr/>
        </p:nvSpPr>
        <p:spPr>
          <a:xfrm>
            <a:off x="6473190" y="2494812"/>
            <a:ext cx="1835733" cy="103181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Ik heb nog wat extra </a:t>
            </a:r>
            <a:r>
              <a:rPr kumimoji="0" lang="nl-B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inoefening</a:t>
            </a: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nodig.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CC1DEC5A-E71B-498C-B098-465BE77C4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992" y="2703871"/>
            <a:ext cx="1841099" cy="613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C7807D1-7A1A-4680-9402-3C88EB1A39DC}"/>
              </a:ext>
            </a:extLst>
          </p:cNvPr>
          <p:cNvSpPr/>
          <p:nvPr/>
        </p:nvSpPr>
        <p:spPr>
          <a:xfrm>
            <a:off x="6473190" y="3805322"/>
            <a:ext cx="1850000" cy="9047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Ik kan wel al iets meer aan.</a:t>
            </a:r>
          </a:p>
        </p:txBody>
      </p:sp>
      <p:pic>
        <p:nvPicPr>
          <p:cNvPr id="27" name="Picture 3">
            <a:extLst>
              <a:ext uri="{FF2B5EF4-FFF2-40B4-BE49-F238E27FC236}">
                <a16:creationId xmlns:a16="http://schemas.microsoft.com/office/drawing/2014/main" id="{863A0C48-A5AF-42E8-9E82-38DED7902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992" y="3989132"/>
            <a:ext cx="1822561" cy="537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62F2D5C1-DFD2-4287-AFD1-803533BFBA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36677" y="142686"/>
            <a:ext cx="1791025" cy="721179"/>
          </a:xfrm>
          <a:prstGeom prst="rect">
            <a:avLst/>
          </a:prstGeom>
        </p:spPr>
      </p:pic>
      <p:cxnSp>
        <p:nvCxnSpPr>
          <p:cNvPr id="23" name="Rechte verbindingslijn 30">
            <a:extLst>
              <a:ext uri="{FF2B5EF4-FFF2-40B4-BE49-F238E27FC236}">
                <a16:creationId xmlns:a16="http://schemas.microsoft.com/office/drawing/2014/main" id="{7D0661CF-AEA1-459D-A311-C75161DEE627}"/>
              </a:ext>
            </a:extLst>
          </p:cNvPr>
          <p:cNvCxnSpPr>
            <a:cxnSpLocks/>
          </p:cNvCxnSpPr>
          <p:nvPr/>
        </p:nvCxnSpPr>
        <p:spPr>
          <a:xfrm>
            <a:off x="262752" y="1452529"/>
            <a:ext cx="11664950" cy="0"/>
          </a:xfrm>
          <a:prstGeom prst="line">
            <a:avLst/>
          </a:prstGeom>
          <a:ln w="25400" cap="rnd">
            <a:solidFill>
              <a:srgbClr val="247A3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Graphic 27">
            <a:extLst>
              <a:ext uri="{FF2B5EF4-FFF2-40B4-BE49-F238E27FC236}">
                <a16:creationId xmlns:a16="http://schemas.microsoft.com/office/drawing/2014/main" id="{8314FCD3-497F-4AE2-BD1B-6650DDF0DB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27587" y="987743"/>
            <a:ext cx="846327" cy="46478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54242A5-B57C-48FA-96F0-C115902B75B1}"/>
              </a:ext>
            </a:extLst>
          </p:cNvPr>
          <p:cNvSpPr txBox="1"/>
          <p:nvPr/>
        </p:nvSpPr>
        <p:spPr>
          <a:xfrm>
            <a:off x="1" y="245890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1" i="0" u="none" strike="noStrike" kern="1200" cap="none" spc="0" normalizeH="0" baseline="0" noProof="0" dirty="0">
                <a:ln>
                  <a:noFill/>
                </a:ln>
                <a:solidFill>
                  <a:srgbClr val="1B7A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Differentiatie op maat</a:t>
            </a:r>
          </a:p>
        </p:txBody>
      </p:sp>
    </p:spTree>
    <p:extLst>
      <p:ext uri="{BB962C8B-B14F-4D97-AF65-F5344CB8AC3E}">
        <p14:creationId xmlns:p14="http://schemas.microsoft.com/office/powerpoint/2010/main" val="20265950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4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hoek 35">
            <a:extLst>
              <a:ext uri="{FF2B5EF4-FFF2-40B4-BE49-F238E27FC236}">
                <a16:creationId xmlns:a16="http://schemas.microsoft.com/office/drawing/2014/main" id="{D989809F-6CE4-4255-A625-616D73368583}"/>
              </a:ext>
            </a:extLst>
          </p:cNvPr>
          <p:cNvSpPr/>
          <p:nvPr/>
        </p:nvSpPr>
        <p:spPr>
          <a:xfrm>
            <a:off x="263525" y="2234016"/>
            <a:ext cx="11664950" cy="42481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9262C9-B82D-4D17-9BD9-72ABAD627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2" y="71766"/>
            <a:ext cx="1229470" cy="122947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1BC9A9B-ED15-4D18-ADF0-DAB64D858810}"/>
              </a:ext>
            </a:extLst>
          </p:cNvPr>
          <p:cNvSpPr/>
          <p:nvPr/>
        </p:nvSpPr>
        <p:spPr>
          <a:xfrm>
            <a:off x="262752" y="1793650"/>
            <a:ext cx="11664950" cy="427605"/>
          </a:xfrm>
          <a:prstGeom prst="rect">
            <a:avLst/>
          </a:prstGeom>
          <a:solidFill>
            <a:srgbClr val="EE5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Gedifferentieerde herhalingsles: weer- en </a:t>
            </a:r>
            <a:r>
              <a:rPr kumimoji="0" lang="nl-BE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meeroefeningen</a:t>
            </a:r>
            <a:endParaRPr kumimoji="0" lang="nl-BE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hthoek 13">
            <a:extLst>
              <a:ext uri="{FF2B5EF4-FFF2-40B4-BE49-F238E27FC236}">
                <a16:creationId xmlns:a16="http://schemas.microsoft.com/office/drawing/2014/main" id="{DF2C3A67-E3DA-4686-A875-F919F7FDB7BE}"/>
              </a:ext>
            </a:extLst>
          </p:cNvPr>
          <p:cNvSpPr/>
          <p:nvPr/>
        </p:nvSpPr>
        <p:spPr>
          <a:xfrm>
            <a:off x="263525" y="4955143"/>
            <a:ext cx="1845276" cy="594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000" b="1" i="0" u="none" strike="noStrike" kern="1200" cap="none" spc="0" normalizeH="0" baseline="0" noProof="0" dirty="0">
                <a:ln>
                  <a:noFill/>
                </a:ln>
                <a:solidFill>
                  <a:srgbClr val="1B7A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WEER-oefening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534EE66-BFE7-49C1-9748-2B3DDFC24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832" y="2409069"/>
            <a:ext cx="2909428" cy="396454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212943D-FA68-4993-9E36-600358609D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3438" y="2669992"/>
            <a:ext cx="2810340" cy="3812174"/>
          </a:xfrm>
          <a:prstGeom prst="rect">
            <a:avLst/>
          </a:prstGeom>
        </p:spPr>
      </p:pic>
      <p:sp>
        <p:nvSpPr>
          <p:cNvPr id="21" name="Rechthoek 15">
            <a:extLst>
              <a:ext uri="{FF2B5EF4-FFF2-40B4-BE49-F238E27FC236}">
                <a16:creationId xmlns:a16="http://schemas.microsoft.com/office/drawing/2014/main" id="{25323206-7ECD-4305-B63C-8D28E307B71F}"/>
              </a:ext>
            </a:extLst>
          </p:cNvPr>
          <p:cNvSpPr/>
          <p:nvPr/>
        </p:nvSpPr>
        <p:spPr>
          <a:xfrm>
            <a:off x="10142901" y="2409069"/>
            <a:ext cx="1845276" cy="594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000" b="1" i="0" u="none" strike="noStrike" kern="1200" cap="none" spc="0" normalizeH="0" baseline="0" noProof="0" dirty="0">
                <a:ln>
                  <a:noFill/>
                </a:ln>
                <a:solidFill>
                  <a:srgbClr val="1B7A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MEER-oefening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D98A649-FD2C-4437-B1C3-B8D03874B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398" y="2550739"/>
            <a:ext cx="2099204" cy="3855808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8656140-0788-4DD1-9612-ECB29E407CEC}"/>
              </a:ext>
            </a:extLst>
          </p:cNvPr>
          <p:cNvCxnSpPr>
            <a:cxnSpLocks/>
          </p:cNvCxnSpPr>
          <p:nvPr/>
        </p:nvCxnSpPr>
        <p:spPr>
          <a:xfrm flipH="1" flipV="1">
            <a:off x="2108801" y="2831691"/>
            <a:ext cx="4164180" cy="2098135"/>
          </a:xfrm>
          <a:prstGeom prst="straightConnector1">
            <a:avLst/>
          </a:prstGeom>
          <a:ln>
            <a:solidFill>
              <a:srgbClr val="1B7A3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31584FE-B8B3-40FB-A740-C538C7EBD9F3}"/>
              </a:ext>
            </a:extLst>
          </p:cNvPr>
          <p:cNvCxnSpPr/>
          <p:nvPr/>
        </p:nvCxnSpPr>
        <p:spPr>
          <a:xfrm flipV="1">
            <a:off x="6803923" y="3106994"/>
            <a:ext cx="704099" cy="1822832"/>
          </a:xfrm>
          <a:prstGeom prst="straightConnector1">
            <a:avLst/>
          </a:prstGeom>
          <a:ln>
            <a:solidFill>
              <a:srgbClr val="1B7A3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30">
            <a:extLst>
              <a:ext uri="{FF2B5EF4-FFF2-40B4-BE49-F238E27FC236}">
                <a16:creationId xmlns:a16="http://schemas.microsoft.com/office/drawing/2014/main" id="{736885C8-7374-4452-A2BA-7512BB5BC95C}"/>
              </a:ext>
            </a:extLst>
          </p:cNvPr>
          <p:cNvCxnSpPr>
            <a:cxnSpLocks/>
          </p:cNvCxnSpPr>
          <p:nvPr/>
        </p:nvCxnSpPr>
        <p:spPr>
          <a:xfrm>
            <a:off x="262752" y="1452529"/>
            <a:ext cx="11664950" cy="0"/>
          </a:xfrm>
          <a:prstGeom prst="line">
            <a:avLst/>
          </a:prstGeom>
          <a:ln w="25400" cap="rnd">
            <a:solidFill>
              <a:srgbClr val="247A3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32313385-DE18-4838-AF13-01D6900818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27587" y="987743"/>
            <a:ext cx="846327" cy="46478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3513251-7A13-4F52-BA69-E4C2463FAF05}"/>
              </a:ext>
            </a:extLst>
          </p:cNvPr>
          <p:cNvSpPr txBox="1"/>
          <p:nvPr/>
        </p:nvSpPr>
        <p:spPr>
          <a:xfrm>
            <a:off x="1" y="245890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1" i="0" u="none" strike="noStrike" kern="1200" cap="none" spc="0" normalizeH="0" baseline="0" noProof="0" dirty="0">
                <a:ln>
                  <a:noFill/>
                </a:ln>
                <a:solidFill>
                  <a:srgbClr val="1B7A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Differentiatie op maat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68CEFB06-F529-41AA-A5BB-DAA5FE8ECC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36677" y="142686"/>
            <a:ext cx="1791025" cy="72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3682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hoek 35">
            <a:extLst>
              <a:ext uri="{FF2B5EF4-FFF2-40B4-BE49-F238E27FC236}">
                <a16:creationId xmlns:a16="http://schemas.microsoft.com/office/drawing/2014/main" id="{D989809F-6CE4-4255-A625-616D73368583}"/>
              </a:ext>
            </a:extLst>
          </p:cNvPr>
          <p:cNvSpPr/>
          <p:nvPr/>
        </p:nvSpPr>
        <p:spPr>
          <a:xfrm>
            <a:off x="263525" y="2234016"/>
            <a:ext cx="11664950" cy="42481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9262C9-B82D-4D17-9BD9-72ABAD627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2" y="71766"/>
            <a:ext cx="1229470" cy="122947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1BC9A9B-ED15-4D18-ADF0-DAB64D858810}"/>
              </a:ext>
            </a:extLst>
          </p:cNvPr>
          <p:cNvSpPr/>
          <p:nvPr/>
        </p:nvSpPr>
        <p:spPr>
          <a:xfrm>
            <a:off x="263525" y="1930400"/>
            <a:ext cx="11664950" cy="427605"/>
          </a:xfrm>
          <a:prstGeom prst="rect">
            <a:avLst/>
          </a:prstGeom>
          <a:solidFill>
            <a:srgbClr val="EE5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Gedifferentieerde herhalingsles: weer- en </a:t>
            </a:r>
            <a:r>
              <a:rPr kumimoji="0" lang="nl-B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meeroefeningen</a:t>
            </a:r>
            <a:endParaRPr kumimoji="0" lang="nl-BE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888AB4-FDA8-49CF-89BC-8F89BCD98155}"/>
              </a:ext>
            </a:extLst>
          </p:cNvPr>
          <p:cNvSpPr/>
          <p:nvPr/>
        </p:nvSpPr>
        <p:spPr>
          <a:xfrm>
            <a:off x="1756229" y="2828836"/>
            <a:ext cx="869405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Hier moet dus niet alles gemaakt zijn! 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Het is </a:t>
            </a:r>
            <a:r>
              <a:rPr kumimoji="0" lang="nl-BE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of </a:t>
            </a: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groen </a:t>
            </a:r>
            <a:r>
              <a:rPr kumimoji="0" lang="nl-BE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of</a:t>
            </a: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blauw. 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Geselecteerd op de noden van je kind. 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1" i="0" u="none" strike="noStrike" kern="1200" cap="none" spc="0" normalizeH="0" baseline="0" noProof="0" dirty="0">
                <a:ln>
                  <a:noFill/>
                </a:ln>
                <a:solidFill>
                  <a:srgbClr val="1B7A39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Iedereen is een kanjer!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7090DEC-E420-4820-8CCF-4A4ABA7E7D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97" y="2872379"/>
            <a:ext cx="2109041" cy="2984559"/>
          </a:xfrm>
          <a:prstGeom prst="rect">
            <a:avLst/>
          </a:prstGeom>
        </p:spPr>
      </p:pic>
      <p:cxnSp>
        <p:nvCxnSpPr>
          <p:cNvPr id="19" name="Rechte verbindingslijn 30">
            <a:extLst>
              <a:ext uri="{FF2B5EF4-FFF2-40B4-BE49-F238E27FC236}">
                <a16:creationId xmlns:a16="http://schemas.microsoft.com/office/drawing/2014/main" id="{BE1ED626-FE24-44B2-A785-DE936B5E942A}"/>
              </a:ext>
            </a:extLst>
          </p:cNvPr>
          <p:cNvCxnSpPr>
            <a:cxnSpLocks/>
          </p:cNvCxnSpPr>
          <p:nvPr/>
        </p:nvCxnSpPr>
        <p:spPr>
          <a:xfrm>
            <a:off x="262752" y="1452529"/>
            <a:ext cx="11664950" cy="0"/>
          </a:xfrm>
          <a:prstGeom prst="line">
            <a:avLst/>
          </a:prstGeom>
          <a:ln w="25400" cap="rnd">
            <a:solidFill>
              <a:srgbClr val="247A3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phic 19">
            <a:extLst>
              <a:ext uri="{FF2B5EF4-FFF2-40B4-BE49-F238E27FC236}">
                <a16:creationId xmlns:a16="http://schemas.microsoft.com/office/drawing/2014/main" id="{99706266-400D-4D65-88E0-6005B13B53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27587" y="987743"/>
            <a:ext cx="846327" cy="46478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0A98418-0D9B-4B56-A782-E1D26B87F565}"/>
              </a:ext>
            </a:extLst>
          </p:cNvPr>
          <p:cNvSpPr txBox="1"/>
          <p:nvPr/>
        </p:nvSpPr>
        <p:spPr>
          <a:xfrm>
            <a:off x="1" y="245890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1" i="0" u="none" strike="noStrike" kern="1200" cap="none" spc="0" normalizeH="0" baseline="0" noProof="0" dirty="0">
                <a:ln>
                  <a:noFill/>
                </a:ln>
                <a:solidFill>
                  <a:srgbClr val="1B7A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Differentiatie op maat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FD71318-8F95-4F5D-B1B3-9723BC3828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36677" y="142686"/>
            <a:ext cx="1791025" cy="72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262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zitten, buiten, grond, persoon&#10;&#10;Automatisch gegenereerde beschrijving">
            <a:extLst>
              <a:ext uri="{FF2B5EF4-FFF2-40B4-BE49-F238E27FC236}">
                <a16:creationId xmlns:a16="http://schemas.microsoft.com/office/drawing/2014/main" id="{65FC2B8A-46FB-4299-A0E7-FDD5EE21CF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6" b="86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4" name="Groep 103">
            <a:extLst>
              <a:ext uri="{FF2B5EF4-FFF2-40B4-BE49-F238E27FC236}">
                <a16:creationId xmlns:a16="http://schemas.microsoft.com/office/drawing/2014/main" id="{0433CD7A-9F69-4B9A-9919-CBFDBD39205D}"/>
              </a:ext>
            </a:extLst>
          </p:cNvPr>
          <p:cNvGrpSpPr/>
          <p:nvPr/>
        </p:nvGrpSpPr>
        <p:grpSpPr>
          <a:xfrm>
            <a:off x="7160383" y="5640802"/>
            <a:ext cx="4431849" cy="704949"/>
            <a:chOff x="263525" y="5871840"/>
            <a:chExt cx="11664950" cy="704949"/>
          </a:xfrm>
        </p:grpSpPr>
        <p:sp>
          <p:nvSpPr>
            <p:cNvPr id="98" name="Rechthoek 97">
              <a:extLst>
                <a:ext uri="{FF2B5EF4-FFF2-40B4-BE49-F238E27FC236}">
                  <a16:creationId xmlns:a16="http://schemas.microsoft.com/office/drawing/2014/main" id="{BD6135F5-C4BD-4261-AEEE-748788EF4EB7}"/>
                </a:ext>
              </a:extLst>
            </p:cNvPr>
            <p:cNvSpPr/>
            <p:nvPr/>
          </p:nvSpPr>
          <p:spPr>
            <a:xfrm>
              <a:off x="275625" y="5871840"/>
              <a:ext cx="11652850" cy="704949"/>
            </a:xfrm>
            <a:prstGeom prst="rect">
              <a:avLst/>
            </a:prstGeom>
            <a:solidFill>
              <a:srgbClr val="247A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BAEE96CC-73C9-477C-9229-0DBB4A5A23EA}"/>
                </a:ext>
              </a:extLst>
            </p:cNvPr>
            <p:cNvSpPr/>
            <p:nvPr/>
          </p:nvSpPr>
          <p:spPr>
            <a:xfrm>
              <a:off x="263525" y="6010162"/>
              <a:ext cx="11591196" cy="3838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B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Ruimte voor lezen: </a:t>
              </a:r>
              <a:br>
                <a:rPr kumimoji="0" lang="nl-B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nl-B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Meer, beter en liever lezen!</a:t>
              </a:r>
            </a:p>
          </p:txBody>
        </p:sp>
      </p:grpSp>
      <p:cxnSp>
        <p:nvCxnSpPr>
          <p:cNvPr id="51" name="Rechte verbindingslijn 50">
            <a:extLst>
              <a:ext uri="{FF2B5EF4-FFF2-40B4-BE49-F238E27FC236}">
                <a16:creationId xmlns:a16="http://schemas.microsoft.com/office/drawing/2014/main" id="{D112D699-77B8-4147-9619-27255ACE7919}"/>
              </a:ext>
            </a:extLst>
          </p:cNvPr>
          <p:cNvCxnSpPr>
            <a:cxnSpLocks/>
          </p:cNvCxnSpPr>
          <p:nvPr/>
        </p:nvCxnSpPr>
        <p:spPr>
          <a:xfrm>
            <a:off x="4628803" y="1737665"/>
            <a:ext cx="7299672" cy="0"/>
          </a:xfrm>
          <a:prstGeom prst="line">
            <a:avLst/>
          </a:prstGeom>
          <a:ln w="25400" cap="rnd">
            <a:solidFill>
              <a:srgbClr val="247A3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FD2D8B7C-EC3E-4B81-8C68-C4BF326B6D2D}"/>
              </a:ext>
            </a:extLst>
          </p:cNvPr>
          <p:cNvSpPr/>
          <p:nvPr/>
        </p:nvSpPr>
        <p:spPr>
          <a:xfrm>
            <a:off x="7262586" y="2437286"/>
            <a:ext cx="215344" cy="229700"/>
          </a:xfrm>
          <a:custGeom>
            <a:avLst/>
            <a:gdLst>
              <a:gd name="connsiteX0" fmla="*/ 405297 w 471459"/>
              <a:gd name="connsiteY0" fmla="*/ 80430 h 502889"/>
              <a:gd name="connsiteX1" fmla="*/ 371037 w 471459"/>
              <a:gd name="connsiteY1" fmla="*/ 89545 h 502889"/>
              <a:gd name="connsiteX2" fmla="*/ 210427 w 471459"/>
              <a:gd name="connsiteY2" fmla="*/ 368020 h 502889"/>
              <a:gd name="connsiteX3" fmla="*/ 120535 w 471459"/>
              <a:gd name="connsiteY3" fmla="*/ 285043 h 502889"/>
              <a:gd name="connsiteX4" fmla="*/ 85019 w 471459"/>
              <a:gd name="connsiteY4" fmla="*/ 283786 h 502889"/>
              <a:gd name="connsiteX5" fmla="*/ 83762 w 471459"/>
              <a:gd name="connsiteY5" fmla="*/ 319303 h 502889"/>
              <a:gd name="connsiteX6" fmla="*/ 198798 w 471459"/>
              <a:gd name="connsiteY6" fmla="*/ 425538 h 502889"/>
              <a:gd name="connsiteX7" fmla="*/ 234314 w 471459"/>
              <a:gd name="connsiteY7" fmla="*/ 426795 h 502889"/>
              <a:gd name="connsiteX8" fmla="*/ 414726 w 471459"/>
              <a:gd name="connsiteY8" fmla="*/ 115004 h 502889"/>
              <a:gd name="connsiteX9" fmla="*/ 405297 w 471459"/>
              <a:gd name="connsiteY9" fmla="*/ 80430 h 50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1459" h="502889">
                <a:moveTo>
                  <a:pt x="405297" y="80430"/>
                </a:moveTo>
                <a:cubicBezTo>
                  <a:pt x="393353" y="73515"/>
                  <a:pt x="377952" y="77601"/>
                  <a:pt x="371037" y="89545"/>
                </a:cubicBezTo>
                <a:lnTo>
                  <a:pt x="210427" y="368020"/>
                </a:lnTo>
                <a:lnTo>
                  <a:pt x="120535" y="285043"/>
                </a:lnTo>
                <a:cubicBezTo>
                  <a:pt x="110792" y="274671"/>
                  <a:pt x="95077" y="274357"/>
                  <a:pt x="85019" y="283786"/>
                </a:cubicBezTo>
                <a:cubicBezTo>
                  <a:pt x="74961" y="293530"/>
                  <a:pt x="74332" y="309245"/>
                  <a:pt x="83762" y="319303"/>
                </a:cubicBezTo>
                <a:lnTo>
                  <a:pt x="198798" y="425538"/>
                </a:lnTo>
                <a:cubicBezTo>
                  <a:pt x="208227" y="435596"/>
                  <a:pt x="224256" y="436225"/>
                  <a:pt x="234314" y="426795"/>
                </a:cubicBezTo>
                <a:cubicBezTo>
                  <a:pt x="237457" y="423967"/>
                  <a:pt x="414726" y="115004"/>
                  <a:pt x="414726" y="115004"/>
                </a:cubicBezTo>
                <a:cubicBezTo>
                  <a:pt x="421641" y="103060"/>
                  <a:pt x="417240" y="87659"/>
                  <a:pt x="405297" y="80430"/>
                </a:cubicBezTo>
                <a:close/>
              </a:path>
            </a:pathLst>
          </a:custGeom>
          <a:solidFill>
            <a:srgbClr val="247A39"/>
          </a:solidFill>
          <a:ln w="3113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0A86695D-7B04-4BF2-9066-1F9DF6375C90}"/>
              </a:ext>
            </a:extLst>
          </p:cNvPr>
          <p:cNvSpPr/>
          <p:nvPr/>
        </p:nvSpPr>
        <p:spPr>
          <a:xfrm>
            <a:off x="7160383" y="2334689"/>
            <a:ext cx="430687" cy="430687"/>
          </a:xfrm>
          <a:custGeom>
            <a:avLst/>
            <a:gdLst>
              <a:gd name="connsiteX0" fmla="*/ 479377 w 942918"/>
              <a:gd name="connsiteY0" fmla="*/ 77065 h 942918"/>
              <a:gd name="connsiteX1" fmla="*/ 77065 w 942918"/>
              <a:gd name="connsiteY1" fmla="*/ 479377 h 942918"/>
              <a:gd name="connsiteX2" fmla="*/ 479377 w 942918"/>
              <a:gd name="connsiteY2" fmla="*/ 881689 h 942918"/>
              <a:gd name="connsiteX3" fmla="*/ 881689 w 942918"/>
              <a:gd name="connsiteY3" fmla="*/ 479377 h 942918"/>
              <a:gd name="connsiteX4" fmla="*/ 479377 w 942918"/>
              <a:gd name="connsiteY4" fmla="*/ 77065 h 942918"/>
              <a:gd name="connsiteX5" fmla="*/ 479377 w 942918"/>
              <a:gd name="connsiteY5" fmla="*/ 831400 h 942918"/>
              <a:gd name="connsiteX6" fmla="*/ 127354 w 942918"/>
              <a:gd name="connsiteY6" fmla="*/ 479377 h 942918"/>
              <a:gd name="connsiteX7" fmla="*/ 479377 w 942918"/>
              <a:gd name="connsiteY7" fmla="*/ 127354 h 942918"/>
              <a:gd name="connsiteX8" fmla="*/ 831400 w 942918"/>
              <a:gd name="connsiteY8" fmla="*/ 479377 h 942918"/>
              <a:gd name="connsiteX9" fmla="*/ 479377 w 942918"/>
              <a:gd name="connsiteY9" fmla="*/ 831400 h 94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2918" h="942918">
                <a:moveTo>
                  <a:pt x="479377" y="77065"/>
                </a:moveTo>
                <a:cubicBezTo>
                  <a:pt x="257163" y="77065"/>
                  <a:pt x="77065" y="257163"/>
                  <a:pt x="77065" y="479377"/>
                </a:cubicBezTo>
                <a:cubicBezTo>
                  <a:pt x="77065" y="701592"/>
                  <a:pt x="257163" y="881689"/>
                  <a:pt x="479377" y="881689"/>
                </a:cubicBezTo>
                <a:cubicBezTo>
                  <a:pt x="701592" y="881689"/>
                  <a:pt x="881689" y="701592"/>
                  <a:pt x="881689" y="479377"/>
                </a:cubicBezTo>
                <a:cubicBezTo>
                  <a:pt x="881689" y="257163"/>
                  <a:pt x="701592" y="77065"/>
                  <a:pt x="479377" y="77065"/>
                </a:cubicBezTo>
                <a:close/>
                <a:moveTo>
                  <a:pt x="479377" y="831400"/>
                </a:moveTo>
                <a:cubicBezTo>
                  <a:pt x="284822" y="831400"/>
                  <a:pt x="127354" y="673619"/>
                  <a:pt x="127354" y="479377"/>
                </a:cubicBezTo>
                <a:cubicBezTo>
                  <a:pt x="127354" y="284822"/>
                  <a:pt x="284822" y="127354"/>
                  <a:pt x="479377" y="127354"/>
                </a:cubicBezTo>
                <a:cubicBezTo>
                  <a:pt x="673619" y="127354"/>
                  <a:pt x="831400" y="284822"/>
                  <a:pt x="831400" y="479377"/>
                </a:cubicBezTo>
                <a:cubicBezTo>
                  <a:pt x="831400" y="673619"/>
                  <a:pt x="673619" y="831400"/>
                  <a:pt x="479377" y="831400"/>
                </a:cubicBezTo>
                <a:close/>
              </a:path>
            </a:pathLst>
          </a:custGeom>
          <a:solidFill>
            <a:srgbClr val="247A39"/>
          </a:solidFill>
          <a:ln w="3113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hthoek 51">
            <a:extLst>
              <a:ext uri="{FF2B5EF4-FFF2-40B4-BE49-F238E27FC236}">
                <a16:creationId xmlns:a16="http://schemas.microsoft.com/office/drawing/2014/main" id="{5344C7AA-7190-4AF8-BF7A-BC201EA87E63}"/>
              </a:ext>
            </a:extLst>
          </p:cNvPr>
          <p:cNvSpPr/>
          <p:nvPr/>
        </p:nvSpPr>
        <p:spPr>
          <a:xfrm>
            <a:off x="7732193" y="2371439"/>
            <a:ext cx="3721913" cy="342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Een les Vrij lezen les in elk thema</a:t>
            </a:r>
          </a:p>
        </p:txBody>
      </p:sp>
      <p:cxnSp>
        <p:nvCxnSpPr>
          <p:cNvPr id="57" name="Rechte verbindingslijn 56">
            <a:extLst>
              <a:ext uri="{FF2B5EF4-FFF2-40B4-BE49-F238E27FC236}">
                <a16:creationId xmlns:a16="http://schemas.microsoft.com/office/drawing/2014/main" id="{FEAD4793-1FF3-4148-BC6E-D7A65EA241EC}"/>
              </a:ext>
            </a:extLst>
          </p:cNvPr>
          <p:cNvCxnSpPr>
            <a:cxnSpLocks/>
          </p:cNvCxnSpPr>
          <p:nvPr/>
        </p:nvCxnSpPr>
        <p:spPr>
          <a:xfrm>
            <a:off x="263525" y="1733900"/>
            <a:ext cx="2367775" cy="0"/>
          </a:xfrm>
          <a:prstGeom prst="line">
            <a:avLst/>
          </a:prstGeom>
          <a:ln w="25400" cap="rnd">
            <a:solidFill>
              <a:srgbClr val="247A3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Vrije vorm: vorm 92">
            <a:extLst>
              <a:ext uri="{FF2B5EF4-FFF2-40B4-BE49-F238E27FC236}">
                <a16:creationId xmlns:a16="http://schemas.microsoft.com/office/drawing/2014/main" id="{82495F25-0819-47B6-AD57-7E7B2C0602D0}"/>
              </a:ext>
            </a:extLst>
          </p:cNvPr>
          <p:cNvSpPr/>
          <p:nvPr/>
        </p:nvSpPr>
        <p:spPr>
          <a:xfrm>
            <a:off x="7262586" y="2988906"/>
            <a:ext cx="215344" cy="229700"/>
          </a:xfrm>
          <a:custGeom>
            <a:avLst/>
            <a:gdLst>
              <a:gd name="connsiteX0" fmla="*/ 405297 w 471459"/>
              <a:gd name="connsiteY0" fmla="*/ 80430 h 502889"/>
              <a:gd name="connsiteX1" fmla="*/ 371037 w 471459"/>
              <a:gd name="connsiteY1" fmla="*/ 89545 h 502889"/>
              <a:gd name="connsiteX2" fmla="*/ 210427 w 471459"/>
              <a:gd name="connsiteY2" fmla="*/ 368020 h 502889"/>
              <a:gd name="connsiteX3" fmla="*/ 120535 w 471459"/>
              <a:gd name="connsiteY3" fmla="*/ 285043 h 502889"/>
              <a:gd name="connsiteX4" fmla="*/ 85019 w 471459"/>
              <a:gd name="connsiteY4" fmla="*/ 283786 h 502889"/>
              <a:gd name="connsiteX5" fmla="*/ 83762 w 471459"/>
              <a:gd name="connsiteY5" fmla="*/ 319303 h 502889"/>
              <a:gd name="connsiteX6" fmla="*/ 198798 w 471459"/>
              <a:gd name="connsiteY6" fmla="*/ 425538 h 502889"/>
              <a:gd name="connsiteX7" fmla="*/ 234314 w 471459"/>
              <a:gd name="connsiteY7" fmla="*/ 426795 h 502889"/>
              <a:gd name="connsiteX8" fmla="*/ 414726 w 471459"/>
              <a:gd name="connsiteY8" fmla="*/ 115004 h 502889"/>
              <a:gd name="connsiteX9" fmla="*/ 405297 w 471459"/>
              <a:gd name="connsiteY9" fmla="*/ 80430 h 50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1459" h="502889">
                <a:moveTo>
                  <a:pt x="405297" y="80430"/>
                </a:moveTo>
                <a:cubicBezTo>
                  <a:pt x="393353" y="73515"/>
                  <a:pt x="377952" y="77601"/>
                  <a:pt x="371037" y="89545"/>
                </a:cubicBezTo>
                <a:lnTo>
                  <a:pt x="210427" y="368020"/>
                </a:lnTo>
                <a:lnTo>
                  <a:pt x="120535" y="285043"/>
                </a:lnTo>
                <a:cubicBezTo>
                  <a:pt x="110792" y="274671"/>
                  <a:pt x="95077" y="274357"/>
                  <a:pt x="85019" y="283786"/>
                </a:cubicBezTo>
                <a:cubicBezTo>
                  <a:pt x="74961" y="293530"/>
                  <a:pt x="74332" y="309245"/>
                  <a:pt x="83762" y="319303"/>
                </a:cubicBezTo>
                <a:lnTo>
                  <a:pt x="198798" y="425538"/>
                </a:lnTo>
                <a:cubicBezTo>
                  <a:pt x="208227" y="435596"/>
                  <a:pt x="224256" y="436225"/>
                  <a:pt x="234314" y="426795"/>
                </a:cubicBezTo>
                <a:cubicBezTo>
                  <a:pt x="237457" y="423967"/>
                  <a:pt x="414726" y="115004"/>
                  <a:pt x="414726" y="115004"/>
                </a:cubicBezTo>
                <a:cubicBezTo>
                  <a:pt x="421641" y="103060"/>
                  <a:pt x="417240" y="87659"/>
                  <a:pt x="405297" y="80430"/>
                </a:cubicBezTo>
                <a:close/>
              </a:path>
            </a:pathLst>
          </a:custGeom>
          <a:solidFill>
            <a:srgbClr val="247A39"/>
          </a:solidFill>
          <a:ln w="3113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Vrije vorm: vorm 93">
            <a:extLst>
              <a:ext uri="{FF2B5EF4-FFF2-40B4-BE49-F238E27FC236}">
                <a16:creationId xmlns:a16="http://schemas.microsoft.com/office/drawing/2014/main" id="{78FDC0CC-7BF8-4587-A681-77EADBC7D946}"/>
              </a:ext>
            </a:extLst>
          </p:cNvPr>
          <p:cNvSpPr/>
          <p:nvPr/>
        </p:nvSpPr>
        <p:spPr>
          <a:xfrm>
            <a:off x="7160383" y="2886309"/>
            <a:ext cx="430687" cy="430687"/>
          </a:xfrm>
          <a:custGeom>
            <a:avLst/>
            <a:gdLst>
              <a:gd name="connsiteX0" fmla="*/ 479377 w 942918"/>
              <a:gd name="connsiteY0" fmla="*/ 77065 h 942918"/>
              <a:gd name="connsiteX1" fmla="*/ 77065 w 942918"/>
              <a:gd name="connsiteY1" fmla="*/ 479377 h 942918"/>
              <a:gd name="connsiteX2" fmla="*/ 479377 w 942918"/>
              <a:gd name="connsiteY2" fmla="*/ 881689 h 942918"/>
              <a:gd name="connsiteX3" fmla="*/ 881689 w 942918"/>
              <a:gd name="connsiteY3" fmla="*/ 479377 h 942918"/>
              <a:gd name="connsiteX4" fmla="*/ 479377 w 942918"/>
              <a:gd name="connsiteY4" fmla="*/ 77065 h 942918"/>
              <a:gd name="connsiteX5" fmla="*/ 479377 w 942918"/>
              <a:gd name="connsiteY5" fmla="*/ 831400 h 942918"/>
              <a:gd name="connsiteX6" fmla="*/ 127354 w 942918"/>
              <a:gd name="connsiteY6" fmla="*/ 479377 h 942918"/>
              <a:gd name="connsiteX7" fmla="*/ 479377 w 942918"/>
              <a:gd name="connsiteY7" fmla="*/ 127354 h 942918"/>
              <a:gd name="connsiteX8" fmla="*/ 831400 w 942918"/>
              <a:gd name="connsiteY8" fmla="*/ 479377 h 942918"/>
              <a:gd name="connsiteX9" fmla="*/ 479377 w 942918"/>
              <a:gd name="connsiteY9" fmla="*/ 831400 h 94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2918" h="942918">
                <a:moveTo>
                  <a:pt x="479377" y="77065"/>
                </a:moveTo>
                <a:cubicBezTo>
                  <a:pt x="257163" y="77065"/>
                  <a:pt x="77065" y="257163"/>
                  <a:pt x="77065" y="479377"/>
                </a:cubicBezTo>
                <a:cubicBezTo>
                  <a:pt x="77065" y="701592"/>
                  <a:pt x="257163" y="881689"/>
                  <a:pt x="479377" y="881689"/>
                </a:cubicBezTo>
                <a:cubicBezTo>
                  <a:pt x="701592" y="881689"/>
                  <a:pt x="881689" y="701592"/>
                  <a:pt x="881689" y="479377"/>
                </a:cubicBezTo>
                <a:cubicBezTo>
                  <a:pt x="881689" y="257163"/>
                  <a:pt x="701592" y="77065"/>
                  <a:pt x="479377" y="77065"/>
                </a:cubicBezTo>
                <a:close/>
                <a:moveTo>
                  <a:pt x="479377" y="831400"/>
                </a:moveTo>
                <a:cubicBezTo>
                  <a:pt x="284822" y="831400"/>
                  <a:pt x="127354" y="673619"/>
                  <a:pt x="127354" y="479377"/>
                </a:cubicBezTo>
                <a:cubicBezTo>
                  <a:pt x="127354" y="284822"/>
                  <a:pt x="284822" y="127354"/>
                  <a:pt x="479377" y="127354"/>
                </a:cubicBezTo>
                <a:cubicBezTo>
                  <a:pt x="673619" y="127354"/>
                  <a:pt x="831400" y="284822"/>
                  <a:pt x="831400" y="479377"/>
                </a:cubicBezTo>
                <a:cubicBezTo>
                  <a:pt x="831400" y="673619"/>
                  <a:pt x="673619" y="831400"/>
                  <a:pt x="479377" y="831400"/>
                </a:cubicBezTo>
                <a:close/>
              </a:path>
            </a:pathLst>
          </a:custGeom>
          <a:solidFill>
            <a:srgbClr val="247A39"/>
          </a:solidFill>
          <a:ln w="3113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Rechthoek 94">
            <a:extLst>
              <a:ext uri="{FF2B5EF4-FFF2-40B4-BE49-F238E27FC236}">
                <a16:creationId xmlns:a16="http://schemas.microsoft.com/office/drawing/2014/main" id="{C25252C3-25C2-42EC-BBC2-20651B4B33E7}"/>
              </a:ext>
            </a:extLst>
          </p:cNvPr>
          <p:cNvSpPr/>
          <p:nvPr/>
        </p:nvSpPr>
        <p:spPr>
          <a:xfrm>
            <a:off x="7732193" y="2923058"/>
            <a:ext cx="3721913" cy="5059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Teksten op drie niveaus t.e.m. </a:t>
            </a:r>
            <a:b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r>
              <a:rPr kumimoji="0" lang="nl-BE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leerjaar</a:t>
            </a:r>
          </a:p>
        </p:txBody>
      </p:sp>
      <p:sp>
        <p:nvSpPr>
          <p:cNvPr id="96" name="Vrije vorm: vorm 95">
            <a:extLst>
              <a:ext uri="{FF2B5EF4-FFF2-40B4-BE49-F238E27FC236}">
                <a16:creationId xmlns:a16="http://schemas.microsoft.com/office/drawing/2014/main" id="{E7A27DFA-4533-4549-89B8-B96F47C791F7}"/>
              </a:ext>
            </a:extLst>
          </p:cNvPr>
          <p:cNvSpPr/>
          <p:nvPr/>
        </p:nvSpPr>
        <p:spPr>
          <a:xfrm>
            <a:off x="7262586" y="3539123"/>
            <a:ext cx="215344" cy="229700"/>
          </a:xfrm>
          <a:custGeom>
            <a:avLst/>
            <a:gdLst>
              <a:gd name="connsiteX0" fmla="*/ 405297 w 471459"/>
              <a:gd name="connsiteY0" fmla="*/ 80430 h 502889"/>
              <a:gd name="connsiteX1" fmla="*/ 371037 w 471459"/>
              <a:gd name="connsiteY1" fmla="*/ 89545 h 502889"/>
              <a:gd name="connsiteX2" fmla="*/ 210427 w 471459"/>
              <a:gd name="connsiteY2" fmla="*/ 368020 h 502889"/>
              <a:gd name="connsiteX3" fmla="*/ 120535 w 471459"/>
              <a:gd name="connsiteY3" fmla="*/ 285043 h 502889"/>
              <a:gd name="connsiteX4" fmla="*/ 85019 w 471459"/>
              <a:gd name="connsiteY4" fmla="*/ 283786 h 502889"/>
              <a:gd name="connsiteX5" fmla="*/ 83762 w 471459"/>
              <a:gd name="connsiteY5" fmla="*/ 319303 h 502889"/>
              <a:gd name="connsiteX6" fmla="*/ 198798 w 471459"/>
              <a:gd name="connsiteY6" fmla="*/ 425538 h 502889"/>
              <a:gd name="connsiteX7" fmla="*/ 234314 w 471459"/>
              <a:gd name="connsiteY7" fmla="*/ 426795 h 502889"/>
              <a:gd name="connsiteX8" fmla="*/ 414726 w 471459"/>
              <a:gd name="connsiteY8" fmla="*/ 115004 h 502889"/>
              <a:gd name="connsiteX9" fmla="*/ 405297 w 471459"/>
              <a:gd name="connsiteY9" fmla="*/ 80430 h 50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1459" h="502889">
                <a:moveTo>
                  <a:pt x="405297" y="80430"/>
                </a:moveTo>
                <a:cubicBezTo>
                  <a:pt x="393353" y="73515"/>
                  <a:pt x="377952" y="77601"/>
                  <a:pt x="371037" y="89545"/>
                </a:cubicBezTo>
                <a:lnTo>
                  <a:pt x="210427" y="368020"/>
                </a:lnTo>
                <a:lnTo>
                  <a:pt x="120535" y="285043"/>
                </a:lnTo>
                <a:cubicBezTo>
                  <a:pt x="110792" y="274671"/>
                  <a:pt x="95077" y="274357"/>
                  <a:pt x="85019" y="283786"/>
                </a:cubicBezTo>
                <a:cubicBezTo>
                  <a:pt x="74961" y="293530"/>
                  <a:pt x="74332" y="309245"/>
                  <a:pt x="83762" y="319303"/>
                </a:cubicBezTo>
                <a:lnTo>
                  <a:pt x="198798" y="425538"/>
                </a:lnTo>
                <a:cubicBezTo>
                  <a:pt x="208227" y="435596"/>
                  <a:pt x="224256" y="436225"/>
                  <a:pt x="234314" y="426795"/>
                </a:cubicBezTo>
                <a:cubicBezTo>
                  <a:pt x="237457" y="423967"/>
                  <a:pt x="414726" y="115004"/>
                  <a:pt x="414726" y="115004"/>
                </a:cubicBezTo>
                <a:cubicBezTo>
                  <a:pt x="421641" y="103060"/>
                  <a:pt x="417240" y="87659"/>
                  <a:pt x="405297" y="80430"/>
                </a:cubicBezTo>
                <a:close/>
              </a:path>
            </a:pathLst>
          </a:custGeom>
          <a:solidFill>
            <a:srgbClr val="247A39"/>
          </a:solidFill>
          <a:ln w="3113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Vrije vorm: vorm 96">
            <a:extLst>
              <a:ext uri="{FF2B5EF4-FFF2-40B4-BE49-F238E27FC236}">
                <a16:creationId xmlns:a16="http://schemas.microsoft.com/office/drawing/2014/main" id="{F45066E7-3587-4F93-AB11-4C22F212BF7B}"/>
              </a:ext>
            </a:extLst>
          </p:cNvPr>
          <p:cNvSpPr/>
          <p:nvPr/>
        </p:nvSpPr>
        <p:spPr>
          <a:xfrm>
            <a:off x="7160383" y="3436526"/>
            <a:ext cx="430687" cy="430687"/>
          </a:xfrm>
          <a:custGeom>
            <a:avLst/>
            <a:gdLst>
              <a:gd name="connsiteX0" fmla="*/ 479377 w 942918"/>
              <a:gd name="connsiteY0" fmla="*/ 77065 h 942918"/>
              <a:gd name="connsiteX1" fmla="*/ 77065 w 942918"/>
              <a:gd name="connsiteY1" fmla="*/ 479377 h 942918"/>
              <a:gd name="connsiteX2" fmla="*/ 479377 w 942918"/>
              <a:gd name="connsiteY2" fmla="*/ 881689 h 942918"/>
              <a:gd name="connsiteX3" fmla="*/ 881689 w 942918"/>
              <a:gd name="connsiteY3" fmla="*/ 479377 h 942918"/>
              <a:gd name="connsiteX4" fmla="*/ 479377 w 942918"/>
              <a:gd name="connsiteY4" fmla="*/ 77065 h 942918"/>
              <a:gd name="connsiteX5" fmla="*/ 479377 w 942918"/>
              <a:gd name="connsiteY5" fmla="*/ 831400 h 942918"/>
              <a:gd name="connsiteX6" fmla="*/ 127354 w 942918"/>
              <a:gd name="connsiteY6" fmla="*/ 479377 h 942918"/>
              <a:gd name="connsiteX7" fmla="*/ 479377 w 942918"/>
              <a:gd name="connsiteY7" fmla="*/ 127354 h 942918"/>
              <a:gd name="connsiteX8" fmla="*/ 831400 w 942918"/>
              <a:gd name="connsiteY8" fmla="*/ 479377 h 942918"/>
              <a:gd name="connsiteX9" fmla="*/ 479377 w 942918"/>
              <a:gd name="connsiteY9" fmla="*/ 831400 h 94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2918" h="942918">
                <a:moveTo>
                  <a:pt x="479377" y="77065"/>
                </a:moveTo>
                <a:cubicBezTo>
                  <a:pt x="257163" y="77065"/>
                  <a:pt x="77065" y="257163"/>
                  <a:pt x="77065" y="479377"/>
                </a:cubicBezTo>
                <a:cubicBezTo>
                  <a:pt x="77065" y="701592"/>
                  <a:pt x="257163" y="881689"/>
                  <a:pt x="479377" y="881689"/>
                </a:cubicBezTo>
                <a:cubicBezTo>
                  <a:pt x="701592" y="881689"/>
                  <a:pt x="881689" y="701592"/>
                  <a:pt x="881689" y="479377"/>
                </a:cubicBezTo>
                <a:cubicBezTo>
                  <a:pt x="881689" y="257163"/>
                  <a:pt x="701592" y="77065"/>
                  <a:pt x="479377" y="77065"/>
                </a:cubicBezTo>
                <a:close/>
                <a:moveTo>
                  <a:pt x="479377" y="831400"/>
                </a:moveTo>
                <a:cubicBezTo>
                  <a:pt x="284822" y="831400"/>
                  <a:pt x="127354" y="673619"/>
                  <a:pt x="127354" y="479377"/>
                </a:cubicBezTo>
                <a:cubicBezTo>
                  <a:pt x="127354" y="284822"/>
                  <a:pt x="284822" y="127354"/>
                  <a:pt x="479377" y="127354"/>
                </a:cubicBezTo>
                <a:cubicBezTo>
                  <a:pt x="673619" y="127354"/>
                  <a:pt x="831400" y="284822"/>
                  <a:pt x="831400" y="479377"/>
                </a:cubicBezTo>
                <a:cubicBezTo>
                  <a:pt x="831400" y="673619"/>
                  <a:pt x="673619" y="831400"/>
                  <a:pt x="479377" y="831400"/>
                </a:cubicBezTo>
                <a:close/>
              </a:path>
            </a:pathLst>
          </a:custGeom>
          <a:solidFill>
            <a:srgbClr val="247A39"/>
          </a:solidFill>
          <a:ln w="3113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hthoek 104">
            <a:extLst>
              <a:ext uri="{FF2B5EF4-FFF2-40B4-BE49-F238E27FC236}">
                <a16:creationId xmlns:a16="http://schemas.microsoft.com/office/drawing/2014/main" id="{B6D29636-659D-49DF-A5F3-25172ACCCB94}"/>
              </a:ext>
            </a:extLst>
          </p:cNvPr>
          <p:cNvSpPr/>
          <p:nvPr/>
        </p:nvSpPr>
        <p:spPr>
          <a:xfrm>
            <a:off x="7732193" y="3539123"/>
            <a:ext cx="3721913" cy="342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Technisch lezen t.e.m. 6</a:t>
            </a:r>
            <a:r>
              <a:rPr kumimoji="0" lang="nl-BE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leerjaar</a:t>
            </a:r>
          </a:p>
        </p:txBody>
      </p:sp>
      <p:sp>
        <p:nvSpPr>
          <p:cNvPr id="106" name="Vrije vorm: vorm 105">
            <a:extLst>
              <a:ext uri="{FF2B5EF4-FFF2-40B4-BE49-F238E27FC236}">
                <a16:creationId xmlns:a16="http://schemas.microsoft.com/office/drawing/2014/main" id="{EEAADE47-DC84-4B6D-8B11-CC29F255BDFA}"/>
              </a:ext>
            </a:extLst>
          </p:cNvPr>
          <p:cNvSpPr/>
          <p:nvPr/>
        </p:nvSpPr>
        <p:spPr>
          <a:xfrm>
            <a:off x="7262586" y="4044118"/>
            <a:ext cx="215344" cy="229700"/>
          </a:xfrm>
          <a:custGeom>
            <a:avLst/>
            <a:gdLst>
              <a:gd name="connsiteX0" fmla="*/ 405297 w 471459"/>
              <a:gd name="connsiteY0" fmla="*/ 80430 h 502889"/>
              <a:gd name="connsiteX1" fmla="*/ 371037 w 471459"/>
              <a:gd name="connsiteY1" fmla="*/ 89545 h 502889"/>
              <a:gd name="connsiteX2" fmla="*/ 210427 w 471459"/>
              <a:gd name="connsiteY2" fmla="*/ 368020 h 502889"/>
              <a:gd name="connsiteX3" fmla="*/ 120535 w 471459"/>
              <a:gd name="connsiteY3" fmla="*/ 285043 h 502889"/>
              <a:gd name="connsiteX4" fmla="*/ 85019 w 471459"/>
              <a:gd name="connsiteY4" fmla="*/ 283786 h 502889"/>
              <a:gd name="connsiteX5" fmla="*/ 83762 w 471459"/>
              <a:gd name="connsiteY5" fmla="*/ 319303 h 502889"/>
              <a:gd name="connsiteX6" fmla="*/ 198798 w 471459"/>
              <a:gd name="connsiteY6" fmla="*/ 425538 h 502889"/>
              <a:gd name="connsiteX7" fmla="*/ 234314 w 471459"/>
              <a:gd name="connsiteY7" fmla="*/ 426795 h 502889"/>
              <a:gd name="connsiteX8" fmla="*/ 414726 w 471459"/>
              <a:gd name="connsiteY8" fmla="*/ 115004 h 502889"/>
              <a:gd name="connsiteX9" fmla="*/ 405297 w 471459"/>
              <a:gd name="connsiteY9" fmla="*/ 80430 h 50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1459" h="502889">
                <a:moveTo>
                  <a:pt x="405297" y="80430"/>
                </a:moveTo>
                <a:cubicBezTo>
                  <a:pt x="393353" y="73515"/>
                  <a:pt x="377952" y="77601"/>
                  <a:pt x="371037" y="89545"/>
                </a:cubicBezTo>
                <a:lnTo>
                  <a:pt x="210427" y="368020"/>
                </a:lnTo>
                <a:lnTo>
                  <a:pt x="120535" y="285043"/>
                </a:lnTo>
                <a:cubicBezTo>
                  <a:pt x="110792" y="274671"/>
                  <a:pt x="95077" y="274357"/>
                  <a:pt x="85019" y="283786"/>
                </a:cubicBezTo>
                <a:cubicBezTo>
                  <a:pt x="74961" y="293530"/>
                  <a:pt x="74332" y="309245"/>
                  <a:pt x="83762" y="319303"/>
                </a:cubicBezTo>
                <a:lnTo>
                  <a:pt x="198798" y="425538"/>
                </a:lnTo>
                <a:cubicBezTo>
                  <a:pt x="208227" y="435596"/>
                  <a:pt x="224256" y="436225"/>
                  <a:pt x="234314" y="426795"/>
                </a:cubicBezTo>
                <a:cubicBezTo>
                  <a:pt x="237457" y="423967"/>
                  <a:pt x="414726" y="115004"/>
                  <a:pt x="414726" y="115004"/>
                </a:cubicBezTo>
                <a:cubicBezTo>
                  <a:pt x="421641" y="103060"/>
                  <a:pt x="417240" y="87659"/>
                  <a:pt x="405297" y="80430"/>
                </a:cubicBezTo>
                <a:close/>
              </a:path>
            </a:pathLst>
          </a:custGeom>
          <a:solidFill>
            <a:srgbClr val="247A39"/>
          </a:solidFill>
          <a:ln w="3113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Vrije vorm: vorm 106">
            <a:extLst>
              <a:ext uri="{FF2B5EF4-FFF2-40B4-BE49-F238E27FC236}">
                <a16:creationId xmlns:a16="http://schemas.microsoft.com/office/drawing/2014/main" id="{5677B56A-0ECA-413B-AC22-C9CD27EF5B73}"/>
              </a:ext>
            </a:extLst>
          </p:cNvPr>
          <p:cNvSpPr/>
          <p:nvPr/>
        </p:nvSpPr>
        <p:spPr>
          <a:xfrm>
            <a:off x="7160383" y="3941521"/>
            <a:ext cx="430687" cy="430687"/>
          </a:xfrm>
          <a:custGeom>
            <a:avLst/>
            <a:gdLst>
              <a:gd name="connsiteX0" fmla="*/ 479377 w 942918"/>
              <a:gd name="connsiteY0" fmla="*/ 77065 h 942918"/>
              <a:gd name="connsiteX1" fmla="*/ 77065 w 942918"/>
              <a:gd name="connsiteY1" fmla="*/ 479377 h 942918"/>
              <a:gd name="connsiteX2" fmla="*/ 479377 w 942918"/>
              <a:gd name="connsiteY2" fmla="*/ 881689 h 942918"/>
              <a:gd name="connsiteX3" fmla="*/ 881689 w 942918"/>
              <a:gd name="connsiteY3" fmla="*/ 479377 h 942918"/>
              <a:gd name="connsiteX4" fmla="*/ 479377 w 942918"/>
              <a:gd name="connsiteY4" fmla="*/ 77065 h 942918"/>
              <a:gd name="connsiteX5" fmla="*/ 479377 w 942918"/>
              <a:gd name="connsiteY5" fmla="*/ 831400 h 942918"/>
              <a:gd name="connsiteX6" fmla="*/ 127354 w 942918"/>
              <a:gd name="connsiteY6" fmla="*/ 479377 h 942918"/>
              <a:gd name="connsiteX7" fmla="*/ 479377 w 942918"/>
              <a:gd name="connsiteY7" fmla="*/ 127354 h 942918"/>
              <a:gd name="connsiteX8" fmla="*/ 831400 w 942918"/>
              <a:gd name="connsiteY8" fmla="*/ 479377 h 942918"/>
              <a:gd name="connsiteX9" fmla="*/ 479377 w 942918"/>
              <a:gd name="connsiteY9" fmla="*/ 831400 h 94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2918" h="942918">
                <a:moveTo>
                  <a:pt x="479377" y="77065"/>
                </a:moveTo>
                <a:cubicBezTo>
                  <a:pt x="257163" y="77065"/>
                  <a:pt x="77065" y="257163"/>
                  <a:pt x="77065" y="479377"/>
                </a:cubicBezTo>
                <a:cubicBezTo>
                  <a:pt x="77065" y="701592"/>
                  <a:pt x="257163" y="881689"/>
                  <a:pt x="479377" y="881689"/>
                </a:cubicBezTo>
                <a:cubicBezTo>
                  <a:pt x="701592" y="881689"/>
                  <a:pt x="881689" y="701592"/>
                  <a:pt x="881689" y="479377"/>
                </a:cubicBezTo>
                <a:cubicBezTo>
                  <a:pt x="881689" y="257163"/>
                  <a:pt x="701592" y="77065"/>
                  <a:pt x="479377" y="77065"/>
                </a:cubicBezTo>
                <a:close/>
                <a:moveTo>
                  <a:pt x="479377" y="831400"/>
                </a:moveTo>
                <a:cubicBezTo>
                  <a:pt x="284822" y="831400"/>
                  <a:pt x="127354" y="673619"/>
                  <a:pt x="127354" y="479377"/>
                </a:cubicBezTo>
                <a:cubicBezTo>
                  <a:pt x="127354" y="284822"/>
                  <a:pt x="284822" y="127354"/>
                  <a:pt x="479377" y="127354"/>
                </a:cubicBezTo>
                <a:cubicBezTo>
                  <a:pt x="673619" y="127354"/>
                  <a:pt x="831400" y="284822"/>
                  <a:pt x="831400" y="479377"/>
                </a:cubicBezTo>
                <a:cubicBezTo>
                  <a:pt x="831400" y="673619"/>
                  <a:pt x="673619" y="831400"/>
                  <a:pt x="479377" y="831400"/>
                </a:cubicBezTo>
                <a:close/>
              </a:path>
            </a:pathLst>
          </a:custGeom>
          <a:solidFill>
            <a:srgbClr val="247A39"/>
          </a:solidFill>
          <a:ln w="3113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Rechthoek 107">
            <a:extLst>
              <a:ext uri="{FF2B5EF4-FFF2-40B4-BE49-F238E27FC236}">
                <a16:creationId xmlns:a16="http://schemas.microsoft.com/office/drawing/2014/main" id="{25362E59-ACBF-4F91-857F-34CB9CA0FE4A}"/>
              </a:ext>
            </a:extLst>
          </p:cNvPr>
          <p:cNvSpPr/>
          <p:nvPr/>
        </p:nvSpPr>
        <p:spPr>
          <a:xfrm>
            <a:off x="7732193" y="3978271"/>
            <a:ext cx="3721913" cy="342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Leesmaatje</a:t>
            </a:r>
          </a:p>
        </p:txBody>
      </p:sp>
      <p:sp>
        <p:nvSpPr>
          <p:cNvPr id="109" name="Vrije vorm: vorm 108">
            <a:extLst>
              <a:ext uri="{FF2B5EF4-FFF2-40B4-BE49-F238E27FC236}">
                <a16:creationId xmlns:a16="http://schemas.microsoft.com/office/drawing/2014/main" id="{D9DA334B-3B52-4B99-890A-F3B4F0187A35}"/>
              </a:ext>
            </a:extLst>
          </p:cNvPr>
          <p:cNvSpPr/>
          <p:nvPr/>
        </p:nvSpPr>
        <p:spPr>
          <a:xfrm>
            <a:off x="7262586" y="4547610"/>
            <a:ext cx="215344" cy="229700"/>
          </a:xfrm>
          <a:custGeom>
            <a:avLst/>
            <a:gdLst>
              <a:gd name="connsiteX0" fmla="*/ 405297 w 471459"/>
              <a:gd name="connsiteY0" fmla="*/ 80430 h 502889"/>
              <a:gd name="connsiteX1" fmla="*/ 371037 w 471459"/>
              <a:gd name="connsiteY1" fmla="*/ 89545 h 502889"/>
              <a:gd name="connsiteX2" fmla="*/ 210427 w 471459"/>
              <a:gd name="connsiteY2" fmla="*/ 368020 h 502889"/>
              <a:gd name="connsiteX3" fmla="*/ 120535 w 471459"/>
              <a:gd name="connsiteY3" fmla="*/ 285043 h 502889"/>
              <a:gd name="connsiteX4" fmla="*/ 85019 w 471459"/>
              <a:gd name="connsiteY4" fmla="*/ 283786 h 502889"/>
              <a:gd name="connsiteX5" fmla="*/ 83762 w 471459"/>
              <a:gd name="connsiteY5" fmla="*/ 319303 h 502889"/>
              <a:gd name="connsiteX6" fmla="*/ 198798 w 471459"/>
              <a:gd name="connsiteY6" fmla="*/ 425538 h 502889"/>
              <a:gd name="connsiteX7" fmla="*/ 234314 w 471459"/>
              <a:gd name="connsiteY7" fmla="*/ 426795 h 502889"/>
              <a:gd name="connsiteX8" fmla="*/ 414726 w 471459"/>
              <a:gd name="connsiteY8" fmla="*/ 115004 h 502889"/>
              <a:gd name="connsiteX9" fmla="*/ 405297 w 471459"/>
              <a:gd name="connsiteY9" fmla="*/ 80430 h 50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1459" h="502889">
                <a:moveTo>
                  <a:pt x="405297" y="80430"/>
                </a:moveTo>
                <a:cubicBezTo>
                  <a:pt x="393353" y="73515"/>
                  <a:pt x="377952" y="77601"/>
                  <a:pt x="371037" y="89545"/>
                </a:cubicBezTo>
                <a:lnTo>
                  <a:pt x="210427" y="368020"/>
                </a:lnTo>
                <a:lnTo>
                  <a:pt x="120535" y="285043"/>
                </a:lnTo>
                <a:cubicBezTo>
                  <a:pt x="110792" y="274671"/>
                  <a:pt x="95077" y="274357"/>
                  <a:pt x="85019" y="283786"/>
                </a:cubicBezTo>
                <a:cubicBezTo>
                  <a:pt x="74961" y="293530"/>
                  <a:pt x="74332" y="309245"/>
                  <a:pt x="83762" y="319303"/>
                </a:cubicBezTo>
                <a:lnTo>
                  <a:pt x="198798" y="425538"/>
                </a:lnTo>
                <a:cubicBezTo>
                  <a:pt x="208227" y="435596"/>
                  <a:pt x="224256" y="436225"/>
                  <a:pt x="234314" y="426795"/>
                </a:cubicBezTo>
                <a:cubicBezTo>
                  <a:pt x="237457" y="423967"/>
                  <a:pt x="414726" y="115004"/>
                  <a:pt x="414726" y="115004"/>
                </a:cubicBezTo>
                <a:cubicBezTo>
                  <a:pt x="421641" y="103060"/>
                  <a:pt x="417240" y="87659"/>
                  <a:pt x="405297" y="80430"/>
                </a:cubicBezTo>
                <a:close/>
              </a:path>
            </a:pathLst>
          </a:custGeom>
          <a:solidFill>
            <a:srgbClr val="247A39"/>
          </a:solidFill>
          <a:ln w="3113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Vrije vorm: vorm 109">
            <a:extLst>
              <a:ext uri="{FF2B5EF4-FFF2-40B4-BE49-F238E27FC236}">
                <a16:creationId xmlns:a16="http://schemas.microsoft.com/office/drawing/2014/main" id="{6D879BCA-A2D9-46A0-9DA3-9FCF63D47574}"/>
              </a:ext>
            </a:extLst>
          </p:cNvPr>
          <p:cNvSpPr/>
          <p:nvPr/>
        </p:nvSpPr>
        <p:spPr>
          <a:xfrm>
            <a:off x="7160383" y="4445013"/>
            <a:ext cx="430687" cy="430687"/>
          </a:xfrm>
          <a:custGeom>
            <a:avLst/>
            <a:gdLst>
              <a:gd name="connsiteX0" fmla="*/ 479377 w 942918"/>
              <a:gd name="connsiteY0" fmla="*/ 77065 h 942918"/>
              <a:gd name="connsiteX1" fmla="*/ 77065 w 942918"/>
              <a:gd name="connsiteY1" fmla="*/ 479377 h 942918"/>
              <a:gd name="connsiteX2" fmla="*/ 479377 w 942918"/>
              <a:gd name="connsiteY2" fmla="*/ 881689 h 942918"/>
              <a:gd name="connsiteX3" fmla="*/ 881689 w 942918"/>
              <a:gd name="connsiteY3" fmla="*/ 479377 h 942918"/>
              <a:gd name="connsiteX4" fmla="*/ 479377 w 942918"/>
              <a:gd name="connsiteY4" fmla="*/ 77065 h 942918"/>
              <a:gd name="connsiteX5" fmla="*/ 479377 w 942918"/>
              <a:gd name="connsiteY5" fmla="*/ 831400 h 942918"/>
              <a:gd name="connsiteX6" fmla="*/ 127354 w 942918"/>
              <a:gd name="connsiteY6" fmla="*/ 479377 h 942918"/>
              <a:gd name="connsiteX7" fmla="*/ 479377 w 942918"/>
              <a:gd name="connsiteY7" fmla="*/ 127354 h 942918"/>
              <a:gd name="connsiteX8" fmla="*/ 831400 w 942918"/>
              <a:gd name="connsiteY8" fmla="*/ 479377 h 942918"/>
              <a:gd name="connsiteX9" fmla="*/ 479377 w 942918"/>
              <a:gd name="connsiteY9" fmla="*/ 831400 h 94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2918" h="942918">
                <a:moveTo>
                  <a:pt x="479377" y="77065"/>
                </a:moveTo>
                <a:cubicBezTo>
                  <a:pt x="257163" y="77065"/>
                  <a:pt x="77065" y="257163"/>
                  <a:pt x="77065" y="479377"/>
                </a:cubicBezTo>
                <a:cubicBezTo>
                  <a:pt x="77065" y="701592"/>
                  <a:pt x="257163" y="881689"/>
                  <a:pt x="479377" y="881689"/>
                </a:cubicBezTo>
                <a:cubicBezTo>
                  <a:pt x="701592" y="881689"/>
                  <a:pt x="881689" y="701592"/>
                  <a:pt x="881689" y="479377"/>
                </a:cubicBezTo>
                <a:cubicBezTo>
                  <a:pt x="881689" y="257163"/>
                  <a:pt x="701592" y="77065"/>
                  <a:pt x="479377" y="77065"/>
                </a:cubicBezTo>
                <a:close/>
                <a:moveTo>
                  <a:pt x="479377" y="831400"/>
                </a:moveTo>
                <a:cubicBezTo>
                  <a:pt x="284822" y="831400"/>
                  <a:pt x="127354" y="673619"/>
                  <a:pt x="127354" y="479377"/>
                </a:cubicBezTo>
                <a:cubicBezTo>
                  <a:pt x="127354" y="284822"/>
                  <a:pt x="284822" y="127354"/>
                  <a:pt x="479377" y="127354"/>
                </a:cubicBezTo>
                <a:cubicBezTo>
                  <a:pt x="673619" y="127354"/>
                  <a:pt x="831400" y="284822"/>
                  <a:pt x="831400" y="479377"/>
                </a:cubicBezTo>
                <a:cubicBezTo>
                  <a:pt x="831400" y="673619"/>
                  <a:pt x="673619" y="831400"/>
                  <a:pt x="479377" y="831400"/>
                </a:cubicBezTo>
                <a:close/>
              </a:path>
            </a:pathLst>
          </a:custGeom>
          <a:solidFill>
            <a:srgbClr val="247A39"/>
          </a:solidFill>
          <a:ln w="3113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Rechthoek 110">
            <a:extLst>
              <a:ext uri="{FF2B5EF4-FFF2-40B4-BE49-F238E27FC236}">
                <a16:creationId xmlns:a16="http://schemas.microsoft.com/office/drawing/2014/main" id="{E350A36B-4229-44E2-A990-B3A119C60E14}"/>
              </a:ext>
            </a:extLst>
          </p:cNvPr>
          <p:cNvSpPr/>
          <p:nvPr/>
        </p:nvSpPr>
        <p:spPr>
          <a:xfrm>
            <a:off x="7732193" y="4481763"/>
            <a:ext cx="3721913" cy="342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Teksttypes met instructiefilms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A709A2-24AD-4BB8-BF64-3F66C102B926}"/>
              </a:ext>
            </a:extLst>
          </p:cNvPr>
          <p:cNvSpPr txBox="1"/>
          <p:nvPr/>
        </p:nvSpPr>
        <p:spPr>
          <a:xfrm>
            <a:off x="5794408" y="983158"/>
            <a:ext cx="6397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1" i="0" u="none" strike="noStrike" kern="1200" cap="none" spc="0" normalizeH="0" baseline="0" noProof="0" dirty="0">
                <a:ln>
                  <a:noFill/>
                </a:ln>
                <a:solidFill>
                  <a:srgbClr val="1B7A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Leesplezier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873D7C7B-2E6F-4EAC-8BBB-22EC7204A4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43336" y="184089"/>
            <a:ext cx="1791025" cy="72117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0663DAF-541E-4DE2-9C23-7B6EADA34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49" y="238962"/>
            <a:ext cx="1154502" cy="1154502"/>
          </a:xfrm>
          <a:prstGeom prst="rect">
            <a:avLst/>
          </a:prstGeom>
        </p:spPr>
      </p:pic>
      <p:sp>
        <p:nvSpPr>
          <p:cNvPr id="27" name="Rechthoek 110">
            <a:extLst>
              <a:ext uri="{FF2B5EF4-FFF2-40B4-BE49-F238E27FC236}">
                <a16:creationId xmlns:a16="http://schemas.microsoft.com/office/drawing/2014/main" id="{79D242AD-F017-4FBB-8A03-553F6AC3E551}"/>
              </a:ext>
            </a:extLst>
          </p:cNvPr>
          <p:cNvSpPr/>
          <p:nvPr/>
        </p:nvSpPr>
        <p:spPr>
          <a:xfrm>
            <a:off x="7732192" y="5000450"/>
            <a:ext cx="3721913" cy="342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Leesvoorkeur ontdekken</a:t>
            </a:r>
          </a:p>
        </p:txBody>
      </p:sp>
      <p:grpSp>
        <p:nvGrpSpPr>
          <p:cNvPr id="35" name="Groep 51">
            <a:extLst>
              <a:ext uri="{FF2B5EF4-FFF2-40B4-BE49-F238E27FC236}">
                <a16:creationId xmlns:a16="http://schemas.microsoft.com/office/drawing/2014/main" id="{AE9D0DC2-0FAB-4DAA-A7B7-7AB359C47503}"/>
              </a:ext>
            </a:extLst>
          </p:cNvPr>
          <p:cNvGrpSpPr/>
          <p:nvPr/>
        </p:nvGrpSpPr>
        <p:grpSpPr>
          <a:xfrm>
            <a:off x="7160383" y="4972070"/>
            <a:ext cx="430687" cy="430687"/>
            <a:chOff x="508845" y="4089902"/>
            <a:chExt cx="430687" cy="430687"/>
          </a:xfrm>
          <a:solidFill>
            <a:srgbClr val="1B7A39"/>
          </a:solidFill>
        </p:grpSpPr>
        <p:sp>
          <p:nvSpPr>
            <p:cNvPr id="36" name="Vrije vorm: vorm 52">
              <a:extLst>
                <a:ext uri="{FF2B5EF4-FFF2-40B4-BE49-F238E27FC236}">
                  <a16:creationId xmlns:a16="http://schemas.microsoft.com/office/drawing/2014/main" id="{2AEF1D5F-9BCB-4488-86AF-5642FF5FC2D9}"/>
                </a:ext>
              </a:extLst>
            </p:cNvPr>
            <p:cNvSpPr/>
            <p:nvPr/>
          </p:nvSpPr>
          <p:spPr>
            <a:xfrm>
              <a:off x="611048" y="4192499"/>
              <a:ext cx="215344" cy="229700"/>
            </a:xfrm>
            <a:custGeom>
              <a:avLst/>
              <a:gdLst>
                <a:gd name="connsiteX0" fmla="*/ 405297 w 471459"/>
                <a:gd name="connsiteY0" fmla="*/ 80430 h 502889"/>
                <a:gd name="connsiteX1" fmla="*/ 371037 w 471459"/>
                <a:gd name="connsiteY1" fmla="*/ 89545 h 502889"/>
                <a:gd name="connsiteX2" fmla="*/ 210427 w 471459"/>
                <a:gd name="connsiteY2" fmla="*/ 368020 h 502889"/>
                <a:gd name="connsiteX3" fmla="*/ 120535 w 471459"/>
                <a:gd name="connsiteY3" fmla="*/ 285043 h 502889"/>
                <a:gd name="connsiteX4" fmla="*/ 85019 w 471459"/>
                <a:gd name="connsiteY4" fmla="*/ 283786 h 502889"/>
                <a:gd name="connsiteX5" fmla="*/ 83762 w 471459"/>
                <a:gd name="connsiteY5" fmla="*/ 319303 h 502889"/>
                <a:gd name="connsiteX6" fmla="*/ 198798 w 471459"/>
                <a:gd name="connsiteY6" fmla="*/ 425538 h 502889"/>
                <a:gd name="connsiteX7" fmla="*/ 234314 w 471459"/>
                <a:gd name="connsiteY7" fmla="*/ 426795 h 502889"/>
                <a:gd name="connsiteX8" fmla="*/ 414726 w 471459"/>
                <a:gd name="connsiteY8" fmla="*/ 115004 h 502889"/>
                <a:gd name="connsiteX9" fmla="*/ 405297 w 471459"/>
                <a:gd name="connsiteY9" fmla="*/ 80430 h 50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1459" h="502889">
                  <a:moveTo>
                    <a:pt x="405297" y="80430"/>
                  </a:moveTo>
                  <a:cubicBezTo>
                    <a:pt x="393353" y="73515"/>
                    <a:pt x="377952" y="77601"/>
                    <a:pt x="371037" y="89545"/>
                  </a:cubicBezTo>
                  <a:lnTo>
                    <a:pt x="210427" y="368020"/>
                  </a:lnTo>
                  <a:lnTo>
                    <a:pt x="120535" y="285043"/>
                  </a:lnTo>
                  <a:cubicBezTo>
                    <a:pt x="110792" y="274671"/>
                    <a:pt x="95077" y="274357"/>
                    <a:pt x="85019" y="283786"/>
                  </a:cubicBezTo>
                  <a:cubicBezTo>
                    <a:pt x="74961" y="293530"/>
                    <a:pt x="74332" y="309245"/>
                    <a:pt x="83762" y="319303"/>
                  </a:cubicBezTo>
                  <a:lnTo>
                    <a:pt x="198798" y="425538"/>
                  </a:lnTo>
                  <a:cubicBezTo>
                    <a:pt x="208227" y="435596"/>
                    <a:pt x="224256" y="436225"/>
                    <a:pt x="234314" y="426795"/>
                  </a:cubicBezTo>
                  <a:cubicBezTo>
                    <a:pt x="237457" y="423967"/>
                    <a:pt x="414726" y="115004"/>
                    <a:pt x="414726" y="115004"/>
                  </a:cubicBezTo>
                  <a:cubicBezTo>
                    <a:pt x="421641" y="103060"/>
                    <a:pt x="417240" y="87659"/>
                    <a:pt x="405297" y="80430"/>
                  </a:cubicBezTo>
                  <a:close/>
                </a:path>
              </a:pathLst>
            </a:custGeom>
            <a:grpFill/>
            <a:ln w="3113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Vrije vorm: vorm 53">
              <a:extLst>
                <a:ext uri="{FF2B5EF4-FFF2-40B4-BE49-F238E27FC236}">
                  <a16:creationId xmlns:a16="http://schemas.microsoft.com/office/drawing/2014/main" id="{A7AF7491-D1C5-49AC-8023-8A0B69BE9FDC}"/>
                </a:ext>
              </a:extLst>
            </p:cNvPr>
            <p:cNvSpPr/>
            <p:nvPr/>
          </p:nvSpPr>
          <p:spPr>
            <a:xfrm>
              <a:off x="508845" y="4089902"/>
              <a:ext cx="430687" cy="430687"/>
            </a:xfrm>
            <a:custGeom>
              <a:avLst/>
              <a:gdLst>
                <a:gd name="connsiteX0" fmla="*/ 479377 w 942918"/>
                <a:gd name="connsiteY0" fmla="*/ 77065 h 942918"/>
                <a:gd name="connsiteX1" fmla="*/ 77065 w 942918"/>
                <a:gd name="connsiteY1" fmla="*/ 479377 h 942918"/>
                <a:gd name="connsiteX2" fmla="*/ 479377 w 942918"/>
                <a:gd name="connsiteY2" fmla="*/ 881689 h 942918"/>
                <a:gd name="connsiteX3" fmla="*/ 881689 w 942918"/>
                <a:gd name="connsiteY3" fmla="*/ 479377 h 942918"/>
                <a:gd name="connsiteX4" fmla="*/ 479377 w 942918"/>
                <a:gd name="connsiteY4" fmla="*/ 77065 h 942918"/>
                <a:gd name="connsiteX5" fmla="*/ 479377 w 942918"/>
                <a:gd name="connsiteY5" fmla="*/ 831400 h 942918"/>
                <a:gd name="connsiteX6" fmla="*/ 127354 w 942918"/>
                <a:gd name="connsiteY6" fmla="*/ 479377 h 942918"/>
                <a:gd name="connsiteX7" fmla="*/ 479377 w 942918"/>
                <a:gd name="connsiteY7" fmla="*/ 127354 h 942918"/>
                <a:gd name="connsiteX8" fmla="*/ 831400 w 942918"/>
                <a:gd name="connsiteY8" fmla="*/ 479377 h 942918"/>
                <a:gd name="connsiteX9" fmla="*/ 479377 w 942918"/>
                <a:gd name="connsiteY9" fmla="*/ 831400 h 94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2918" h="942918">
                  <a:moveTo>
                    <a:pt x="479377" y="77065"/>
                  </a:moveTo>
                  <a:cubicBezTo>
                    <a:pt x="257163" y="77065"/>
                    <a:pt x="77065" y="257163"/>
                    <a:pt x="77065" y="479377"/>
                  </a:cubicBezTo>
                  <a:cubicBezTo>
                    <a:pt x="77065" y="701592"/>
                    <a:pt x="257163" y="881689"/>
                    <a:pt x="479377" y="881689"/>
                  </a:cubicBezTo>
                  <a:cubicBezTo>
                    <a:pt x="701592" y="881689"/>
                    <a:pt x="881689" y="701592"/>
                    <a:pt x="881689" y="479377"/>
                  </a:cubicBezTo>
                  <a:cubicBezTo>
                    <a:pt x="881689" y="257163"/>
                    <a:pt x="701592" y="77065"/>
                    <a:pt x="479377" y="77065"/>
                  </a:cubicBezTo>
                  <a:close/>
                  <a:moveTo>
                    <a:pt x="479377" y="831400"/>
                  </a:moveTo>
                  <a:cubicBezTo>
                    <a:pt x="284822" y="831400"/>
                    <a:pt x="127354" y="673619"/>
                    <a:pt x="127354" y="479377"/>
                  </a:cubicBezTo>
                  <a:cubicBezTo>
                    <a:pt x="127354" y="284822"/>
                    <a:pt x="284822" y="127354"/>
                    <a:pt x="479377" y="127354"/>
                  </a:cubicBezTo>
                  <a:cubicBezTo>
                    <a:pt x="673619" y="127354"/>
                    <a:pt x="831400" y="284822"/>
                    <a:pt x="831400" y="479377"/>
                  </a:cubicBezTo>
                  <a:cubicBezTo>
                    <a:pt x="831400" y="673619"/>
                    <a:pt x="673619" y="831400"/>
                    <a:pt x="479377" y="831400"/>
                  </a:cubicBezTo>
                  <a:close/>
                </a:path>
              </a:pathLst>
            </a:custGeom>
            <a:grpFill/>
            <a:ln w="3113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569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52" grpId="0"/>
      <p:bldP spid="93" grpId="0" animBg="1"/>
      <p:bldP spid="94" grpId="0" animBg="1"/>
      <p:bldP spid="95" grpId="0"/>
      <p:bldP spid="96" grpId="0" animBg="1"/>
      <p:bldP spid="97" grpId="0" animBg="1"/>
      <p:bldP spid="105" grpId="0"/>
      <p:bldP spid="106" grpId="0" animBg="1"/>
      <p:bldP spid="107" grpId="0" animBg="1"/>
      <p:bldP spid="108" grpId="0"/>
      <p:bldP spid="109" grpId="0" animBg="1"/>
      <p:bldP spid="110" grpId="0" animBg="1"/>
      <p:bldP spid="111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35">
            <a:extLst>
              <a:ext uri="{FF2B5EF4-FFF2-40B4-BE49-F238E27FC236}">
                <a16:creationId xmlns:a16="http://schemas.microsoft.com/office/drawing/2014/main" id="{9E1F4FB7-997C-42BF-8219-BD720ECED8F3}"/>
              </a:ext>
            </a:extLst>
          </p:cNvPr>
          <p:cNvSpPr/>
          <p:nvPr/>
        </p:nvSpPr>
        <p:spPr>
          <a:xfrm>
            <a:off x="263525" y="1602630"/>
            <a:ext cx="11664950" cy="477912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BC4251-C0AE-4647-8DC3-606BC491B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697" y="1830161"/>
            <a:ext cx="5276142" cy="49248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37559B-A894-425F-A8D5-0032448CAB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99" y="1661696"/>
            <a:ext cx="3780066" cy="51963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48E838-E5DB-40AF-A4AF-9DCBF35B2D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49" y="238962"/>
            <a:ext cx="1154502" cy="1154502"/>
          </a:xfrm>
          <a:prstGeom prst="rect">
            <a:avLst/>
          </a:prstGeom>
        </p:spPr>
      </p:pic>
      <p:cxnSp>
        <p:nvCxnSpPr>
          <p:cNvPr id="12" name="Rechte verbindingslijn 30">
            <a:extLst>
              <a:ext uri="{FF2B5EF4-FFF2-40B4-BE49-F238E27FC236}">
                <a16:creationId xmlns:a16="http://schemas.microsoft.com/office/drawing/2014/main" id="{E8737D50-06D1-4537-9788-825DEC1B6D11}"/>
              </a:ext>
            </a:extLst>
          </p:cNvPr>
          <p:cNvCxnSpPr>
            <a:cxnSpLocks/>
          </p:cNvCxnSpPr>
          <p:nvPr/>
        </p:nvCxnSpPr>
        <p:spPr>
          <a:xfrm>
            <a:off x="262752" y="1452529"/>
            <a:ext cx="11664950" cy="0"/>
          </a:xfrm>
          <a:prstGeom prst="line">
            <a:avLst/>
          </a:prstGeom>
          <a:ln w="25400" cap="rnd">
            <a:solidFill>
              <a:srgbClr val="247A3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>
            <a:extLst>
              <a:ext uri="{FF2B5EF4-FFF2-40B4-BE49-F238E27FC236}">
                <a16:creationId xmlns:a16="http://schemas.microsoft.com/office/drawing/2014/main" id="{5D533F31-50CF-41D9-9796-2A2B07A82E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27587" y="987743"/>
            <a:ext cx="846327" cy="4647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99DF74B-616A-4244-8013-A6074C668CA0}"/>
              </a:ext>
            </a:extLst>
          </p:cNvPr>
          <p:cNvSpPr txBox="1"/>
          <p:nvPr/>
        </p:nvSpPr>
        <p:spPr>
          <a:xfrm>
            <a:off x="1" y="245890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1" i="0" u="none" strike="noStrike" kern="1200" cap="none" spc="0" normalizeH="0" baseline="0" noProof="0" dirty="0">
                <a:ln>
                  <a:noFill/>
                </a:ln>
                <a:solidFill>
                  <a:srgbClr val="1B7A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Lezen stimuleren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FE1C175-DFBB-4AB4-8262-6C31E804F1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36677" y="142686"/>
            <a:ext cx="1791025" cy="72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2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hoek 35">
            <a:extLst>
              <a:ext uri="{FF2B5EF4-FFF2-40B4-BE49-F238E27FC236}">
                <a16:creationId xmlns:a16="http://schemas.microsoft.com/office/drawing/2014/main" id="{D989809F-6CE4-4255-A625-616D73368583}"/>
              </a:ext>
            </a:extLst>
          </p:cNvPr>
          <p:cNvSpPr/>
          <p:nvPr/>
        </p:nvSpPr>
        <p:spPr>
          <a:xfrm>
            <a:off x="263525" y="2133600"/>
            <a:ext cx="11664950" cy="42481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9262C9-B82D-4D17-9BD9-72ABAD627A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2" y="71766"/>
            <a:ext cx="1229470" cy="12294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59FEC77-225B-4978-90E7-F4C3398F0E83}"/>
              </a:ext>
            </a:extLst>
          </p:cNvPr>
          <p:cNvSpPr txBox="1"/>
          <p:nvPr/>
        </p:nvSpPr>
        <p:spPr>
          <a:xfrm>
            <a:off x="741053" y="2793028"/>
            <a:ext cx="73431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1B7A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Volledig gratis digitaal oefenplatform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Oefeningen die aansluiten bij de lessen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Wordt klaargezet door leerkracht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Extra driloefeningen voor automatisatie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Spaar samen voor een klasbeloning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679BB8D-EA39-4D6C-A14F-4D73365F9F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750" y="2931814"/>
            <a:ext cx="1493905" cy="2169538"/>
          </a:xfrm>
          <a:prstGeom prst="rect">
            <a:avLst/>
          </a:prstGeom>
        </p:spPr>
      </p:pic>
      <p:cxnSp>
        <p:nvCxnSpPr>
          <p:cNvPr id="22" name="Rechte verbindingslijn 30">
            <a:extLst>
              <a:ext uri="{FF2B5EF4-FFF2-40B4-BE49-F238E27FC236}">
                <a16:creationId xmlns:a16="http://schemas.microsoft.com/office/drawing/2014/main" id="{EBD504E0-5398-4D25-89A5-8648016A7FA8}"/>
              </a:ext>
            </a:extLst>
          </p:cNvPr>
          <p:cNvCxnSpPr>
            <a:cxnSpLocks/>
          </p:cNvCxnSpPr>
          <p:nvPr/>
        </p:nvCxnSpPr>
        <p:spPr>
          <a:xfrm>
            <a:off x="262752" y="1452529"/>
            <a:ext cx="11664950" cy="0"/>
          </a:xfrm>
          <a:prstGeom prst="line">
            <a:avLst/>
          </a:prstGeom>
          <a:ln w="25400" cap="rnd">
            <a:solidFill>
              <a:srgbClr val="247A3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>
            <a:extLst>
              <a:ext uri="{FF2B5EF4-FFF2-40B4-BE49-F238E27FC236}">
                <a16:creationId xmlns:a16="http://schemas.microsoft.com/office/drawing/2014/main" id="{D3443E9B-A031-4CA8-A632-34C8E9F101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27587" y="987743"/>
            <a:ext cx="846327" cy="46478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3A835B7-78C3-46B9-B139-F90F8BE01B26}"/>
              </a:ext>
            </a:extLst>
          </p:cNvPr>
          <p:cNvSpPr txBox="1"/>
          <p:nvPr/>
        </p:nvSpPr>
        <p:spPr>
          <a:xfrm>
            <a:off x="1" y="245890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1" i="0" u="none" strike="noStrike" kern="1200" cap="none" spc="0" normalizeH="0" baseline="0" noProof="0" dirty="0">
                <a:ln>
                  <a:noFill/>
                </a:ln>
                <a:solidFill>
                  <a:srgbClr val="1B7A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Scoodle Play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5E7DA96-7F8C-4966-AA8C-EB2BD82FA5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36677" y="142686"/>
            <a:ext cx="1791025" cy="72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4750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35">
            <a:extLst>
              <a:ext uri="{FF2B5EF4-FFF2-40B4-BE49-F238E27FC236}">
                <a16:creationId xmlns:a16="http://schemas.microsoft.com/office/drawing/2014/main" id="{10081458-EF42-45DD-9BEA-CE60FC71D314}"/>
              </a:ext>
            </a:extLst>
          </p:cNvPr>
          <p:cNvSpPr/>
          <p:nvPr/>
        </p:nvSpPr>
        <p:spPr>
          <a:xfrm>
            <a:off x="263525" y="1692271"/>
            <a:ext cx="11664950" cy="468947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096814"/>
            <a:ext cx="10515600" cy="4080150"/>
          </a:xfrm>
        </p:spPr>
        <p:txBody>
          <a:bodyPr/>
          <a:lstStyle/>
          <a:p>
            <a:r>
              <a:rPr lang="nl-BE" b="1" dirty="0">
                <a:solidFill>
                  <a:srgbClr val="1B7A39"/>
                </a:solidFill>
                <a:latin typeface="Trebuchet MS" panose="020B0603020202020204" pitchFamily="34" charset="0"/>
              </a:rPr>
              <a:t>Volg</a:t>
            </a:r>
            <a:r>
              <a:rPr lang="nl-BE" dirty="0">
                <a:latin typeface="Trebuchet MS" panose="020B0603020202020204" pitchFamily="34" charset="0"/>
              </a:rPr>
              <a:t> mee in de agenda van je kind.</a:t>
            </a:r>
          </a:p>
          <a:p>
            <a:r>
              <a:rPr lang="nl-BE" dirty="0">
                <a:latin typeface="Trebuchet MS" panose="020B0603020202020204" pitchFamily="34" charset="0"/>
              </a:rPr>
              <a:t>Bekijk de onthoudkaders en lees het </a:t>
            </a:r>
            <a:r>
              <a:rPr lang="nl-BE" b="1" dirty="0">
                <a:solidFill>
                  <a:srgbClr val="1B7A39"/>
                </a:solidFill>
                <a:latin typeface="Trebuchet MS" panose="020B0603020202020204" pitchFamily="34" charset="0"/>
              </a:rPr>
              <a:t>doel van de les </a:t>
            </a:r>
            <a:r>
              <a:rPr lang="nl-BE" dirty="0">
                <a:latin typeface="Trebuchet MS" panose="020B0603020202020204" pitchFamily="34" charset="0"/>
              </a:rPr>
              <a:t>bij ‘Dit heb ik vandaag geleerd’. </a:t>
            </a:r>
          </a:p>
          <a:p>
            <a:r>
              <a:rPr lang="nl-BE" dirty="0">
                <a:latin typeface="Trebuchet MS" panose="020B0603020202020204" pitchFamily="34" charset="0"/>
              </a:rPr>
              <a:t>Laat zien dat je</a:t>
            </a:r>
            <a:r>
              <a:rPr lang="nl-BE" b="1" dirty="0">
                <a:latin typeface="Trebuchet MS" panose="020B0603020202020204" pitchFamily="34" charset="0"/>
              </a:rPr>
              <a:t> </a:t>
            </a:r>
            <a:r>
              <a:rPr lang="nl-BE" b="1" dirty="0">
                <a:solidFill>
                  <a:srgbClr val="1B7A39"/>
                </a:solidFill>
                <a:latin typeface="Trebuchet MS" panose="020B0603020202020204" pitchFamily="34" charset="0"/>
              </a:rPr>
              <a:t>begaan</a:t>
            </a:r>
            <a:r>
              <a:rPr lang="nl-BE" b="1" dirty="0">
                <a:latin typeface="Trebuchet MS" panose="020B0603020202020204" pitchFamily="34" charset="0"/>
              </a:rPr>
              <a:t> </a:t>
            </a:r>
            <a:r>
              <a:rPr lang="nl-BE" dirty="0">
                <a:latin typeface="Trebuchet MS" panose="020B0603020202020204" pitchFamily="34" charset="0"/>
              </a:rPr>
              <a:t>bent, maar maak het werk zelf niet.</a:t>
            </a:r>
          </a:p>
          <a:p>
            <a:r>
              <a:rPr lang="nl-BE" dirty="0">
                <a:latin typeface="Trebuchet MS" panose="020B0603020202020204" pitchFamily="34" charset="0"/>
              </a:rPr>
              <a:t>Blijf je kind </a:t>
            </a:r>
            <a:r>
              <a:rPr lang="nl-BE" b="1" dirty="0">
                <a:solidFill>
                  <a:srgbClr val="1B7A39"/>
                </a:solidFill>
                <a:latin typeface="Trebuchet MS" panose="020B0603020202020204" pitchFamily="34" charset="0"/>
              </a:rPr>
              <a:t>positief</a:t>
            </a:r>
            <a:r>
              <a:rPr lang="nl-BE" dirty="0">
                <a:latin typeface="Trebuchet MS" panose="020B0603020202020204" pitchFamily="34" charset="0"/>
              </a:rPr>
              <a:t> motiveren, voer de druk niet op!</a:t>
            </a:r>
          </a:p>
          <a:p>
            <a:r>
              <a:rPr lang="nl-BE" dirty="0">
                <a:latin typeface="Trebuchet MS" panose="020B0603020202020204" pitchFamily="34" charset="0"/>
              </a:rPr>
              <a:t>Werk zeker met de </a:t>
            </a:r>
            <a:r>
              <a:rPr lang="nl-BE" b="1" dirty="0">
                <a:solidFill>
                  <a:srgbClr val="1B7A39"/>
                </a:solidFill>
                <a:latin typeface="Trebuchet MS" panose="020B0603020202020204" pitchFamily="34" charset="0"/>
              </a:rPr>
              <a:t>instructiefilmpjes</a:t>
            </a:r>
            <a:r>
              <a:rPr lang="nl-BE" b="1" dirty="0">
                <a:latin typeface="Trebuchet MS" panose="020B0603020202020204" pitchFamily="34" charset="0"/>
              </a:rPr>
              <a:t>.</a:t>
            </a:r>
          </a:p>
          <a:p>
            <a:r>
              <a:rPr lang="nl-BE" dirty="0">
                <a:latin typeface="Trebuchet MS" panose="020B0603020202020204" pitchFamily="34" charset="0"/>
              </a:rPr>
              <a:t>Is iets niet duidelijk, vraag het aan de leerkracht en ga zelf </a:t>
            </a:r>
            <a:r>
              <a:rPr lang="nl-BE" b="1" dirty="0">
                <a:solidFill>
                  <a:srgbClr val="1B7A39"/>
                </a:solidFill>
                <a:latin typeface="Trebuchet MS" panose="020B0603020202020204" pitchFamily="34" charset="0"/>
              </a:rPr>
              <a:t>niet op avontuur</a:t>
            </a:r>
            <a:r>
              <a:rPr lang="nl-BE" dirty="0">
                <a:latin typeface="Trebuchet MS" panose="020B0603020202020204" pitchFamily="34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349DA3-7021-4507-8E39-2B23D90BE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2" y="71766"/>
            <a:ext cx="1229470" cy="1229470"/>
          </a:xfrm>
          <a:prstGeom prst="rect">
            <a:avLst/>
          </a:prstGeom>
        </p:spPr>
      </p:pic>
      <p:cxnSp>
        <p:nvCxnSpPr>
          <p:cNvPr id="15" name="Rechte verbindingslijn 30">
            <a:extLst>
              <a:ext uri="{FF2B5EF4-FFF2-40B4-BE49-F238E27FC236}">
                <a16:creationId xmlns:a16="http://schemas.microsoft.com/office/drawing/2014/main" id="{70E325D5-EF03-4936-9416-8415A67F90C2}"/>
              </a:ext>
            </a:extLst>
          </p:cNvPr>
          <p:cNvCxnSpPr>
            <a:cxnSpLocks/>
          </p:cNvCxnSpPr>
          <p:nvPr/>
        </p:nvCxnSpPr>
        <p:spPr>
          <a:xfrm>
            <a:off x="262752" y="1452529"/>
            <a:ext cx="11664950" cy="0"/>
          </a:xfrm>
          <a:prstGeom prst="line">
            <a:avLst/>
          </a:prstGeom>
          <a:ln w="25400" cap="rnd">
            <a:solidFill>
              <a:srgbClr val="247A3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C4678B4-3B7A-4DDE-81AD-311EFE980B81}"/>
              </a:ext>
            </a:extLst>
          </p:cNvPr>
          <p:cNvSpPr txBox="1"/>
          <p:nvPr/>
        </p:nvSpPr>
        <p:spPr>
          <a:xfrm>
            <a:off x="1" y="245890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1" i="0" u="none" strike="noStrike" kern="1200" cap="none" spc="0" normalizeH="0" baseline="0" noProof="0" dirty="0">
                <a:ln>
                  <a:noFill/>
                </a:ln>
                <a:solidFill>
                  <a:srgbClr val="1B7A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thuis 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A21B4C-06C6-46D7-AE16-51FE8BCF60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243" y="245890"/>
            <a:ext cx="1527516" cy="139217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0C60F8B-41EC-457C-8D3D-3DC411CA8F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36677" y="142686"/>
            <a:ext cx="1791025" cy="72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3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8D13C6E-33CF-4072-9DEA-1A1D7C1284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2" y="71766"/>
            <a:ext cx="1229470" cy="1229470"/>
          </a:xfrm>
          <a:prstGeom prst="rect">
            <a:avLst/>
          </a:prstGeom>
        </p:spPr>
      </p:pic>
      <p:sp>
        <p:nvSpPr>
          <p:cNvPr id="16" name="Rechthoek 38">
            <a:extLst>
              <a:ext uri="{FF2B5EF4-FFF2-40B4-BE49-F238E27FC236}">
                <a16:creationId xmlns:a16="http://schemas.microsoft.com/office/drawing/2014/main" id="{48074785-19D4-45D6-B235-B6CECCA2A3C7}"/>
              </a:ext>
            </a:extLst>
          </p:cNvPr>
          <p:cNvSpPr/>
          <p:nvPr/>
        </p:nvSpPr>
        <p:spPr>
          <a:xfrm>
            <a:off x="263525" y="1839734"/>
            <a:ext cx="11664950" cy="451498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AF9562-61B5-496F-9358-6E06B2A094A6}"/>
              </a:ext>
            </a:extLst>
          </p:cNvPr>
          <p:cNvSpPr txBox="1"/>
          <p:nvPr/>
        </p:nvSpPr>
        <p:spPr>
          <a:xfrm>
            <a:off x="438167" y="2015074"/>
            <a:ext cx="734319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1B7A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Taal is overal en verbindt mensen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Kijk om je heen.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Laat kinderen ontdekken dat taal overal aanwezig is.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Bv. Op televisie, in de supermarkt, onderweg, reclamefolders lezen …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nl-BE" sz="2400" b="1" i="0" u="none" strike="noStrike" kern="1200" cap="none" spc="0" normalizeH="0" baseline="0" noProof="0" dirty="0">
                <a:ln>
                  <a:noFill/>
                </a:ln>
                <a:solidFill>
                  <a:srgbClr val="1B7A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Leesplezier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Lezen moet leuk blijven. Biedt lezen aan in een brede waaier van vormen. Bv. Krant, strips, stappenplan, mopjes …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Een bibliotheek bezoeken met je kind opent een deur aan leesmogelijkheden.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5299E3-5674-4F1A-8362-94D9E16087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436" y="2309197"/>
            <a:ext cx="2734241" cy="3868546"/>
          </a:xfrm>
          <a:prstGeom prst="rect">
            <a:avLst/>
          </a:prstGeom>
        </p:spPr>
      </p:pic>
      <p:cxnSp>
        <p:nvCxnSpPr>
          <p:cNvPr id="17" name="Rechte verbindingslijn 30">
            <a:extLst>
              <a:ext uri="{FF2B5EF4-FFF2-40B4-BE49-F238E27FC236}">
                <a16:creationId xmlns:a16="http://schemas.microsoft.com/office/drawing/2014/main" id="{7D15561A-E51A-4E19-B917-404AE0FCABD7}"/>
              </a:ext>
            </a:extLst>
          </p:cNvPr>
          <p:cNvCxnSpPr>
            <a:cxnSpLocks/>
          </p:cNvCxnSpPr>
          <p:nvPr/>
        </p:nvCxnSpPr>
        <p:spPr>
          <a:xfrm>
            <a:off x="262752" y="1452529"/>
            <a:ext cx="11664950" cy="0"/>
          </a:xfrm>
          <a:prstGeom prst="line">
            <a:avLst/>
          </a:prstGeom>
          <a:ln w="25400" cap="rnd">
            <a:solidFill>
              <a:srgbClr val="247A3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A769CA1-7987-4C04-8ACE-B8F922749DF2}"/>
              </a:ext>
            </a:extLst>
          </p:cNvPr>
          <p:cNvSpPr txBox="1"/>
          <p:nvPr/>
        </p:nvSpPr>
        <p:spPr>
          <a:xfrm>
            <a:off x="1" y="245890"/>
            <a:ext cx="12191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1" i="0" u="none" strike="noStrike" kern="1200" cap="none" spc="0" normalizeH="0" baseline="0" noProof="0" dirty="0">
                <a:ln>
                  <a:noFill/>
                </a:ln>
                <a:solidFill>
                  <a:srgbClr val="1B7A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Welkom in onze boeiende wereld van </a:t>
            </a:r>
            <a:br>
              <a:rPr kumimoji="0" lang="nl-BE" sz="3200" b="1" i="0" u="none" strike="noStrike" kern="1200" cap="none" spc="0" normalizeH="0" baseline="0" noProof="0" dirty="0">
                <a:ln>
                  <a:noFill/>
                </a:ln>
                <a:solidFill>
                  <a:srgbClr val="1B7A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l-BE" sz="3200" b="1" i="0" u="none" strike="noStrike" kern="1200" cap="none" spc="0" normalizeH="0" baseline="0" noProof="0" dirty="0">
                <a:ln>
                  <a:noFill/>
                </a:ln>
                <a:solidFill>
                  <a:srgbClr val="1B7A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taal en spelling!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74C0CDAF-3C4E-4092-8889-5A5445C558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27587" y="987743"/>
            <a:ext cx="846327" cy="464786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2027C69F-1B62-48E6-9278-532CD135B6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36677" y="142686"/>
            <a:ext cx="1791025" cy="72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3095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50E91A2-6E21-4F32-8E1D-00EF47719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9852">
            <a:off x="166255" y="157866"/>
            <a:ext cx="1935340" cy="193534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BC2DB2C-7ED0-48EA-9B6F-7CE754D967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-32124" y="4285045"/>
            <a:ext cx="935376" cy="1006417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DA82ED85-9A8F-40FD-96CD-BF6B57C1F1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41589" y="6393214"/>
            <a:ext cx="846327" cy="4647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9E2155-4561-4E1A-912E-81081D3C7F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348" y="2093853"/>
            <a:ext cx="3529013" cy="42127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FE2AFA-804C-42F2-82EA-B74C7CC34BD2}"/>
              </a:ext>
            </a:extLst>
          </p:cNvPr>
          <p:cNvSpPr txBox="1"/>
          <p:nvPr/>
        </p:nvSpPr>
        <p:spPr>
          <a:xfrm>
            <a:off x="0" y="379771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6000" b="1" dirty="0">
                <a:solidFill>
                  <a:srgbClr val="1B7A39"/>
                </a:solidFill>
              </a:rPr>
              <a:t>Veel succes!</a:t>
            </a:r>
          </a:p>
        </p:txBody>
      </p:sp>
    </p:spTree>
    <p:extLst>
      <p:ext uri="{BB962C8B-B14F-4D97-AF65-F5344CB8AC3E}">
        <p14:creationId xmlns:p14="http://schemas.microsoft.com/office/powerpoint/2010/main" val="31994776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hoek 38">
            <a:extLst>
              <a:ext uri="{FF2B5EF4-FFF2-40B4-BE49-F238E27FC236}">
                <a16:creationId xmlns:a16="http://schemas.microsoft.com/office/drawing/2014/main" id="{78D0F26D-FDCD-46DD-A127-0CA5F363AE08}"/>
              </a:ext>
            </a:extLst>
          </p:cNvPr>
          <p:cNvSpPr/>
          <p:nvPr/>
        </p:nvSpPr>
        <p:spPr>
          <a:xfrm>
            <a:off x="263525" y="1839734"/>
            <a:ext cx="11490308" cy="452992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8D13C6E-33CF-4072-9DEA-1A1D7C1284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2" y="71766"/>
            <a:ext cx="1229470" cy="122947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4AF9562-61B5-496F-9358-6E06B2A094A6}"/>
              </a:ext>
            </a:extLst>
          </p:cNvPr>
          <p:cNvSpPr txBox="1"/>
          <p:nvPr/>
        </p:nvSpPr>
        <p:spPr>
          <a:xfrm>
            <a:off x="496576" y="2038625"/>
            <a:ext cx="73431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1" i="0" u="none" strike="noStrike" kern="1200" cap="none" spc="0" normalizeH="0" baseline="0" noProof="0" dirty="0">
                <a:ln>
                  <a:noFill/>
                </a:ln>
                <a:solidFill>
                  <a:srgbClr val="1B7A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Herhaling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Taal-en leesvaardig worden vraagt om herhaling.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Bv. (technisch) lezen, zinsontleding, schrijfvaardigheden, mondelinge oefeningen, verenkelen/verdubbelen …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1" i="0" u="none" strike="noStrike" kern="1200" cap="none" spc="0" normalizeH="0" baseline="0" noProof="0" dirty="0">
                <a:ln>
                  <a:noFill/>
                </a:ln>
                <a:solidFill>
                  <a:srgbClr val="1B7A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Oefenen op maat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‘Niet het vele is goed, maar het goede is veel!’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‘Niet alles moet ingevuld worden!’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‘Kijken wat je kind goed kan en graag doet.’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5299E3-5674-4F1A-8362-94D9E16087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829" y="2397687"/>
            <a:ext cx="2734241" cy="3868546"/>
          </a:xfrm>
          <a:prstGeom prst="rect">
            <a:avLst/>
          </a:prstGeom>
        </p:spPr>
      </p:pic>
      <p:cxnSp>
        <p:nvCxnSpPr>
          <p:cNvPr id="17" name="Rechte verbindingslijn 30">
            <a:extLst>
              <a:ext uri="{FF2B5EF4-FFF2-40B4-BE49-F238E27FC236}">
                <a16:creationId xmlns:a16="http://schemas.microsoft.com/office/drawing/2014/main" id="{30F7A89C-ADD2-47DB-860A-797A5546C549}"/>
              </a:ext>
            </a:extLst>
          </p:cNvPr>
          <p:cNvCxnSpPr>
            <a:cxnSpLocks/>
          </p:cNvCxnSpPr>
          <p:nvPr/>
        </p:nvCxnSpPr>
        <p:spPr>
          <a:xfrm>
            <a:off x="262752" y="1452529"/>
            <a:ext cx="11664950" cy="0"/>
          </a:xfrm>
          <a:prstGeom prst="line">
            <a:avLst/>
          </a:prstGeom>
          <a:ln w="25400" cap="rnd">
            <a:solidFill>
              <a:srgbClr val="247A3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1877DC8-F3AB-4CD0-9843-0CEE18AC3F8B}"/>
              </a:ext>
            </a:extLst>
          </p:cNvPr>
          <p:cNvSpPr txBox="1"/>
          <p:nvPr/>
        </p:nvSpPr>
        <p:spPr>
          <a:xfrm>
            <a:off x="1" y="245890"/>
            <a:ext cx="12191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1" i="0" u="none" strike="noStrike" kern="1200" cap="none" spc="0" normalizeH="0" baseline="0" noProof="0" dirty="0">
                <a:ln>
                  <a:noFill/>
                </a:ln>
                <a:solidFill>
                  <a:srgbClr val="1B7A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Welkom in onze boeiende wereld van </a:t>
            </a:r>
            <a:br>
              <a:rPr kumimoji="0" lang="nl-BE" sz="3200" b="1" i="0" u="none" strike="noStrike" kern="1200" cap="none" spc="0" normalizeH="0" baseline="0" noProof="0" dirty="0">
                <a:ln>
                  <a:noFill/>
                </a:ln>
                <a:solidFill>
                  <a:srgbClr val="1B7A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l-BE" sz="3200" b="1" i="0" u="none" strike="noStrike" kern="1200" cap="none" spc="0" normalizeH="0" baseline="0" noProof="0" dirty="0">
                <a:ln>
                  <a:noFill/>
                </a:ln>
                <a:solidFill>
                  <a:srgbClr val="1B7A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taal en spelling!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C78101D9-FA84-442F-AC71-DE72AAABE4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27587" y="987743"/>
            <a:ext cx="846327" cy="464786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EE0B0681-6F35-4982-A996-E96A629B10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36677" y="142686"/>
            <a:ext cx="1791025" cy="72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0494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hoek 19">
            <a:extLst>
              <a:ext uri="{FF2B5EF4-FFF2-40B4-BE49-F238E27FC236}">
                <a16:creationId xmlns:a16="http://schemas.microsoft.com/office/drawing/2014/main" id="{305830C5-0179-4ABA-BD95-7FA366CD2B2F}"/>
              </a:ext>
            </a:extLst>
          </p:cNvPr>
          <p:cNvSpPr/>
          <p:nvPr/>
        </p:nvSpPr>
        <p:spPr>
          <a:xfrm>
            <a:off x="6095999" y="2147385"/>
            <a:ext cx="5832475" cy="425616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451FEE12-5ED9-44D4-9ACF-68971E80DB3A}"/>
              </a:ext>
            </a:extLst>
          </p:cNvPr>
          <p:cNvSpPr/>
          <p:nvPr/>
        </p:nvSpPr>
        <p:spPr>
          <a:xfrm>
            <a:off x="292100" y="2147385"/>
            <a:ext cx="5255260" cy="419292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4093C4-A663-49C9-A265-0EA3F87AF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2" y="71766"/>
            <a:ext cx="1229470" cy="1229470"/>
          </a:xfrm>
          <a:prstGeom prst="rect">
            <a:avLst/>
          </a:prstGeom>
        </p:spPr>
      </p:pic>
      <p:grpSp>
        <p:nvGrpSpPr>
          <p:cNvPr id="11" name="Groep 43">
            <a:extLst>
              <a:ext uri="{FF2B5EF4-FFF2-40B4-BE49-F238E27FC236}">
                <a16:creationId xmlns:a16="http://schemas.microsoft.com/office/drawing/2014/main" id="{C9B756A2-417D-42ED-949C-54BFE42B989E}"/>
              </a:ext>
            </a:extLst>
          </p:cNvPr>
          <p:cNvGrpSpPr/>
          <p:nvPr/>
        </p:nvGrpSpPr>
        <p:grpSpPr>
          <a:xfrm>
            <a:off x="412537" y="2844378"/>
            <a:ext cx="430687" cy="430687"/>
            <a:chOff x="487693" y="2872040"/>
            <a:chExt cx="430687" cy="430687"/>
          </a:xfrm>
          <a:solidFill>
            <a:srgbClr val="1B7A39"/>
          </a:solidFill>
        </p:grpSpPr>
        <p:sp>
          <p:nvSpPr>
            <p:cNvPr id="12" name="Vrije vorm: vorm 44">
              <a:extLst>
                <a:ext uri="{FF2B5EF4-FFF2-40B4-BE49-F238E27FC236}">
                  <a16:creationId xmlns:a16="http://schemas.microsoft.com/office/drawing/2014/main" id="{F6E8F698-6FF5-4C67-B49F-61FA1C1FCA5C}"/>
                </a:ext>
              </a:extLst>
            </p:cNvPr>
            <p:cNvSpPr/>
            <p:nvPr/>
          </p:nvSpPr>
          <p:spPr>
            <a:xfrm>
              <a:off x="589896" y="2974637"/>
              <a:ext cx="215344" cy="229700"/>
            </a:xfrm>
            <a:custGeom>
              <a:avLst/>
              <a:gdLst>
                <a:gd name="connsiteX0" fmla="*/ 405297 w 471459"/>
                <a:gd name="connsiteY0" fmla="*/ 80430 h 502889"/>
                <a:gd name="connsiteX1" fmla="*/ 371037 w 471459"/>
                <a:gd name="connsiteY1" fmla="*/ 89545 h 502889"/>
                <a:gd name="connsiteX2" fmla="*/ 210427 w 471459"/>
                <a:gd name="connsiteY2" fmla="*/ 368020 h 502889"/>
                <a:gd name="connsiteX3" fmla="*/ 120535 w 471459"/>
                <a:gd name="connsiteY3" fmla="*/ 285043 h 502889"/>
                <a:gd name="connsiteX4" fmla="*/ 85019 w 471459"/>
                <a:gd name="connsiteY4" fmla="*/ 283786 h 502889"/>
                <a:gd name="connsiteX5" fmla="*/ 83762 w 471459"/>
                <a:gd name="connsiteY5" fmla="*/ 319303 h 502889"/>
                <a:gd name="connsiteX6" fmla="*/ 198798 w 471459"/>
                <a:gd name="connsiteY6" fmla="*/ 425538 h 502889"/>
                <a:gd name="connsiteX7" fmla="*/ 234314 w 471459"/>
                <a:gd name="connsiteY7" fmla="*/ 426795 h 502889"/>
                <a:gd name="connsiteX8" fmla="*/ 414726 w 471459"/>
                <a:gd name="connsiteY8" fmla="*/ 115004 h 502889"/>
                <a:gd name="connsiteX9" fmla="*/ 405297 w 471459"/>
                <a:gd name="connsiteY9" fmla="*/ 80430 h 50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1459" h="502889">
                  <a:moveTo>
                    <a:pt x="405297" y="80430"/>
                  </a:moveTo>
                  <a:cubicBezTo>
                    <a:pt x="393353" y="73515"/>
                    <a:pt x="377952" y="77601"/>
                    <a:pt x="371037" y="89545"/>
                  </a:cubicBezTo>
                  <a:lnTo>
                    <a:pt x="210427" y="368020"/>
                  </a:lnTo>
                  <a:lnTo>
                    <a:pt x="120535" y="285043"/>
                  </a:lnTo>
                  <a:cubicBezTo>
                    <a:pt x="110792" y="274671"/>
                    <a:pt x="95077" y="274357"/>
                    <a:pt x="85019" y="283786"/>
                  </a:cubicBezTo>
                  <a:cubicBezTo>
                    <a:pt x="74961" y="293530"/>
                    <a:pt x="74332" y="309245"/>
                    <a:pt x="83762" y="319303"/>
                  </a:cubicBezTo>
                  <a:lnTo>
                    <a:pt x="198798" y="425538"/>
                  </a:lnTo>
                  <a:cubicBezTo>
                    <a:pt x="208227" y="435596"/>
                    <a:pt x="224256" y="436225"/>
                    <a:pt x="234314" y="426795"/>
                  </a:cubicBezTo>
                  <a:cubicBezTo>
                    <a:pt x="237457" y="423967"/>
                    <a:pt x="414726" y="115004"/>
                    <a:pt x="414726" y="115004"/>
                  </a:cubicBezTo>
                  <a:cubicBezTo>
                    <a:pt x="421641" y="103060"/>
                    <a:pt x="417240" y="87659"/>
                    <a:pt x="405297" y="80430"/>
                  </a:cubicBezTo>
                  <a:close/>
                </a:path>
              </a:pathLst>
            </a:custGeom>
            <a:grpFill/>
            <a:ln w="3113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1B7A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Vrije vorm: vorm 45">
              <a:extLst>
                <a:ext uri="{FF2B5EF4-FFF2-40B4-BE49-F238E27FC236}">
                  <a16:creationId xmlns:a16="http://schemas.microsoft.com/office/drawing/2014/main" id="{1036F698-1FF7-41B0-9D00-D1E2F510B159}"/>
                </a:ext>
              </a:extLst>
            </p:cNvPr>
            <p:cNvSpPr/>
            <p:nvPr/>
          </p:nvSpPr>
          <p:spPr>
            <a:xfrm>
              <a:off x="487693" y="2872040"/>
              <a:ext cx="430687" cy="430687"/>
            </a:xfrm>
            <a:custGeom>
              <a:avLst/>
              <a:gdLst>
                <a:gd name="connsiteX0" fmla="*/ 479377 w 942918"/>
                <a:gd name="connsiteY0" fmla="*/ 77065 h 942918"/>
                <a:gd name="connsiteX1" fmla="*/ 77065 w 942918"/>
                <a:gd name="connsiteY1" fmla="*/ 479377 h 942918"/>
                <a:gd name="connsiteX2" fmla="*/ 479377 w 942918"/>
                <a:gd name="connsiteY2" fmla="*/ 881689 h 942918"/>
                <a:gd name="connsiteX3" fmla="*/ 881689 w 942918"/>
                <a:gd name="connsiteY3" fmla="*/ 479377 h 942918"/>
                <a:gd name="connsiteX4" fmla="*/ 479377 w 942918"/>
                <a:gd name="connsiteY4" fmla="*/ 77065 h 942918"/>
                <a:gd name="connsiteX5" fmla="*/ 479377 w 942918"/>
                <a:gd name="connsiteY5" fmla="*/ 831400 h 942918"/>
                <a:gd name="connsiteX6" fmla="*/ 127354 w 942918"/>
                <a:gd name="connsiteY6" fmla="*/ 479377 h 942918"/>
                <a:gd name="connsiteX7" fmla="*/ 479377 w 942918"/>
                <a:gd name="connsiteY7" fmla="*/ 127354 h 942918"/>
                <a:gd name="connsiteX8" fmla="*/ 831400 w 942918"/>
                <a:gd name="connsiteY8" fmla="*/ 479377 h 942918"/>
                <a:gd name="connsiteX9" fmla="*/ 479377 w 942918"/>
                <a:gd name="connsiteY9" fmla="*/ 831400 h 94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2918" h="942918">
                  <a:moveTo>
                    <a:pt x="479377" y="77065"/>
                  </a:moveTo>
                  <a:cubicBezTo>
                    <a:pt x="257163" y="77065"/>
                    <a:pt x="77065" y="257163"/>
                    <a:pt x="77065" y="479377"/>
                  </a:cubicBezTo>
                  <a:cubicBezTo>
                    <a:pt x="77065" y="701592"/>
                    <a:pt x="257163" y="881689"/>
                    <a:pt x="479377" y="881689"/>
                  </a:cubicBezTo>
                  <a:cubicBezTo>
                    <a:pt x="701592" y="881689"/>
                    <a:pt x="881689" y="701592"/>
                    <a:pt x="881689" y="479377"/>
                  </a:cubicBezTo>
                  <a:cubicBezTo>
                    <a:pt x="881689" y="257163"/>
                    <a:pt x="701592" y="77065"/>
                    <a:pt x="479377" y="77065"/>
                  </a:cubicBezTo>
                  <a:close/>
                  <a:moveTo>
                    <a:pt x="479377" y="831400"/>
                  </a:moveTo>
                  <a:cubicBezTo>
                    <a:pt x="284822" y="831400"/>
                    <a:pt x="127354" y="673619"/>
                    <a:pt x="127354" y="479377"/>
                  </a:cubicBezTo>
                  <a:cubicBezTo>
                    <a:pt x="127354" y="284822"/>
                    <a:pt x="284822" y="127354"/>
                    <a:pt x="479377" y="127354"/>
                  </a:cubicBezTo>
                  <a:cubicBezTo>
                    <a:pt x="673619" y="127354"/>
                    <a:pt x="831400" y="284822"/>
                    <a:pt x="831400" y="479377"/>
                  </a:cubicBezTo>
                  <a:cubicBezTo>
                    <a:pt x="831400" y="673619"/>
                    <a:pt x="673619" y="831400"/>
                    <a:pt x="479377" y="831400"/>
                  </a:cubicBezTo>
                  <a:close/>
                </a:path>
              </a:pathLst>
            </a:custGeom>
            <a:grpFill/>
            <a:ln w="3113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1200" cap="none" spc="0" normalizeH="0" baseline="0" noProof="0">
                <a:ln>
                  <a:noFill/>
                </a:ln>
                <a:solidFill>
                  <a:srgbClr val="1B7A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ep 48">
            <a:extLst>
              <a:ext uri="{FF2B5EF4-FFF2-40B4-BE49-F238E27FC236}">
                <a16:creationId xmlns:a16="http://schemas.microsoft.com/office/drawing/2014/main" id="{A77F85AA-2045-49D9-85F5-553B3D9402EA}"/>
              </a:ext>
            </a:extLst>
          </p:cNvPr>
          <p:cNvGrpSpPr/>
          <p:nvPr/>
        </p:nvGrpSpPr>
        <p:grpSpPr>
          <a:xfrm>
            <a:off x="414625" y="3979550"/>
            <a:ext cx="430687" cy="430687"/>
            <a:chOff x="487693" y="2872040"/>
            <a:chExt cx="430687" cy="430687"/>
          </a:xfrm>
          <a:solidFill>
            <a:srgbClr val="1B7A39"/>
          </a:solidFill>
        </p:grpSpPr>
        <p:sp>
          <p:nvSpPr>
            <p:cNvPr id="15" name="Vrije vorm: vorm 49">
              <a:extLst>
                <a:ext uri="{FF2B5EF4-FFF2-40B4-BE49-F238E27FC236}">
                  <a16:creationId xmlns:a16="http://schemas.microsoft.com/office/drawing/2014/main" id="{E6B2DAD5-FF76-4688-BF99-119833277AAD}"/>
                </a:ext>
              </a:extLst>
            </p:cNvPr>
            <p:cNvSpPr/>
            <p:nvPr/>
          </p:nvSpPr>
          <p:spPr>
            <a:xfrm>
              <a:off x="589896" y="2974637"/>
              <a:ext cx="215344" cy="229700"/>
            </a:xfrm>
            <a:custGeom>
              <a:avLst/>
              <a:gdLst>
                <a:gd name="connsiteX0" fmla="*/ 405297 w 471459"/>
                <a:gd name="connsiteY0" fmla="*/ 80430 h 502889"/>
                <a:gd name="connsiteX1" fmla="*/ 371037 w 471459"/>
                <a:gd name="connsiteY1" fmla="*/ 89545 h 502889"/>
                <a:gd name="connsiteX2" fmla="*/ 210427 w 471459"/>
                <a:gd name="connsiteY2" fmla="*/ 368020 h 502889"/>
                <a:gd name="connsiteX3" fmla="*/ 120535 w 471459"/>
                <a:gd name="connsiteY3" fmla="*/ 285043 h 502889"/>
                <a:gd name="connsiteX4" fmla="*/ 85019 w 471459"/>
                <a:gd name="connsiteY4" fmla="*/ 283786 h 502889"/>
                <a:gd name="connsiteX5" fmla="*/ 83762 w 471459"/>
                <a:gd name="connsiteY5" fmla="*/ 319303 h 502889"/>
                <a:gd name="connsiteX6" fmla="*/ 198798 w 471459"/>
                <a:gd name="connsiteY6" fmla="*/ 425538 h 502889"/>
                <a:gd name="connsiteX7" fmla="*/ 234314 w 471459"/>
                <a:gd name="connsiteY7" fmla="*/ 426795 h 502889"/>
                <a:gd name="connsiteX8" fmla="*/ 414726 w 471459"/>
                <a:gd name="connsiteY8" fmla="*/ 115004 h 502889"/>
                <a:gd name="connsiteX9" fmla="*/ 405297 w 471459"/>
                <a:gd name="connsiteY9" fmla="*/ 80430 h 50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1459" h="502889">
                  <a:moveTo>
                    <a:pt x="405297" y="80430"/>
                  </a:moveTo>
                  <a:cubicBezTo>
                    <a:pt x="393353" y="73515"/>
                    <a:pt x="377952" y="77601"/>
                    <a:pt x="371037" y="89545"/>
                  </a:cubicBezTo>
                  <a:lnTo>
                    <a:pt x="210427" y="368020"/>
                  </a:lnTo>
                  <a:lnTo>
                    <a:pt x="120535" y="285043"/>
                  </a:lnTo>
                  <a:cubicBezTo>
                    <a:pt x="110792" y="274671"/>
                    <a:pt x="95077" y="274357"/>
                    <a:pt x="85019" y="283786"/>
                  </a:cubicBezTo>
                  <a:cubicBezTo>
                    <a:pt x="74961" y="293530"/>
                    <a:pt x="74332" y="309245"/>
                    <a:pt x="83762" y="319303"/>
                  </a:cubicBezTo>
                  <a:lnTo>
                    <a:pt x="198798" y="425538"/>
                  </a:lnTo>
                  <a:cubicBezTo>
                    <a:pt x="208227" y="435596"/>
                    <a:pt x="224256" y="436225"/>
                    <a:pt x="234314" y="426795"/>
                  </a:cubicBezTo>
                  <a:cubicBezTo>
                    <a:pt x="237457" y="423967"/>
                    <a:pt x="414726" y="115004"/>
                    <a:pt x="414726" y="115004"/>
                  </a:cubicBezTo>
                  <a:cubicBezTo>
                    <a:pt x="421641" y="103060"/>
                    <a:pt x="417240" y="87659"/>
                    <a:pt x="405297" y="80430"/>
                  </a:cubicBezTo>
                  <a:close/>
                </a:path>
              </a:pathLst>
            </a:custGeom>
            <a:grpFill/>
            <a:ln w="3113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Vrije vorm: vorm 50">
              <a:extLst>
                <a:ext uri="{FF2B5EF4-FFF2-40B4-BE49-F238E27FC236}">
                  <a16:creationId xmlns:a16="http://schemas.microsoft.com/office/drawing/2014/main" id="{62052D81-2D2E-49BF-A6A4-5EE51808027F}"/>
                </a:ext>
              </a:extLst>
            </p:cNvPr>
            <p:cNvSpPr/>
            <p:nvPr/>
          </p:nvSpPr>
          <p:spPr>
            <a:xfrm>
              <a:off x="487693" y="2872040"/>
              <a:ext cx="430687" cy="430687"/>
            </a:xfrm>
            <a:custGeom>
              <a:avLst/>
              <a:gdLst>
                <a:gd name="connsiteX0" fmla="*/ 479377 w 942918"/>
                <a:gd name="connsiteY0" fmla="*/ 77065 h 942918"/>
                <a:gd name="connsiteX1" fmla="*/ 77065 w 942918"/>
                <a:gd name="connsiteY1" fmla="*/ 479377 h 942918"/>
                <a:gd name="connsiteX2" fmla="*/ 479377 w 942918"/>
                <a:gd name="connsiteY2" fmla="*/ 881689 h 942918"/>
                <a:gd name="connsiteX3" fmla="*/ 881689 w 942918"/>
                <a:gd name="connsiteY3" fmla="*/ 479377 h 942918"/>
                <a:gd name="connsiteX4" fmla="*/ 479377 w 942918"/>
                <a:gd name="connsiteY4" fmla="*/ 77065 h 942918"/>
                <a:gd name="connsiteX5" fmla="*/ 479377 w 942918"/>
                <a:gd name="connsiteY5" fmla="*/ 831400 h 942918"/>
                <a:gd name="connsiteX6" fmla="*/ 127354 w 942918"/>
                <a:gd name="connsiteY6" fmla="*/ 479377 h 942918"/>
                <a:gd name="connsiteX7" fmla="*/ 479377 w 942918"/>
                <a:gd name="connsiteY7" fmla="*/ 127354 h 942918"/>
                <a:gd name="connsiteX8" fmla="*/ 831400 w 942918"/>
                <a:gd name="connsiteY8" fmla="*/ 479377 h 942918"/>
                <a:gd name="connsiteX9" fmla="*/ 479377 w 942918"/>
                <a:gd name="connsiteY9" fmla="*/ 831400 h 94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2918" h="942918">
                  <a:moveTo>
                    <a:pt x="479377" y="77065"/>
                  </a:moveTo>
                  <a:cubicBezTo>
                    <a:pt x="257163" y="77065"/>
                    <a:pt x="77065" y="257163"/>
                    <a:pt x="77065" y="479377"/>
                  </a:cubicBezTo>
                  <a:cubicBezTo>
                    <a:pt x="77065" y="701592"/>
                    <a:pt x="257163" y="881689"/>
                    <a:pt x="479377" y="881689"/>
                  </a:cubicBezTo>
                  <a:cubicBezTo>
                    <a:pt x="701592" y="881689"/>
                    <a:pt x="881689" y="701592"/>
                    <a:pt x="881689" y="479377"/>
                  </a:cubicBezTo>
                  <a:cubicBezTo>
                    <a:pt x="881689" y="257163"/>
                    <a:pt x="701592" y="77065"/>
                    <a:pt x="479377" y="77065"/>
                  </a:cubicBezTo>
                  <a:close/>
                  <a:moveTo>
                    <a:pt x="479377" y="831400"/>
                  </a:moveTo>
                  <a:cubicBezTo>
                    <a:pt x="284822" y="831400"/>
                    <a:pt x="127354" y="673619"/>
                    <a:pt x="127354" y="479377"/>
                  </a:cubicBezTo>
                  <a:cubicBezTo>
                    <a:pt x="127354" y="284822"/>
                    <a:pt x="284822" y="127354"/>
                    <a:pt x="479377" y="127354"/>
                  </a:cubicBezTo>
                  <a:cubicBezTo>
                    <a:pt x="673619" y="127354"/>
                    <a:pt x="831400" y="284822"/>
                    <a:pt x="831400" y="479377"/>
                  </a:cubicBezTo>
                  <a:cubicBezTo>
                    <a:pt x="831400" y="673619"/>
                    <a:pt x="673619" y="831400"/>
                    <a:pt x="479377" y="831400"/>
                  </a:cubicBezTo>
                  <a:close/>
                </a:path>
              </a:pathLst>
            </a:custGeom>
            <a:grpFill/>
            <a:ln w="3113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A5374D34-5C41-49D6-B373-E75964785A8C}"/>
              </a:ext>
            </a:extLst>
          </p:cNvPr>
          <p:cNvSpPr txBox="1"/>
          <p:nvPr/>
        </p:nvSpPr>
        <p:spPr>
          <a:xfrm>
            <a:off x="969787" y="2810558"/>
            <a:ext cx="4161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Werkboek taal (5 boekjes)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06B1950-2792-4FA5-8D2A-38672B9E542D}"/>
              </a:ext>
            </a:extLst>
          </p:cNvPr>
          <p:cNvSpPr txBox="1"/>
          <p:nvPr/>
        </p:nvSpPr>
        <p:spPr>
          <a:xfrm>
            <a:off x="967837" y="3943951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Werkboek spelling (5 boekjes)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1AF6BD0-5881-4228-AE49-F6FD10D47539}"/>
              </a:ext>
            </a:extLst>
          </p:cNvPr>
          <p:cNvSpPr txBox="1"/>
          <p:nvPr/>
        </p:nvSpPr>
        <p:spPr>
          <a:xfrm>
            <a:off x="967837" y="5003241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Taalboeken taal (2)</a:t>
            </a:r>
          </a:p>
        </p:txBody>
      </p:sp>
      <p:grpSp>
        <p:nvGrpSpPr>
          <p:cNvPr id="25" name="Groep 48">
            <a:extLst>
              <a:ext uri="{FF2B5EF4-FFF2-40B4-BE49-F238E27FC236}">
                <a16:creationId xmlns:a16="http://schemas.microsoft.com/office/drawing/2014/main" id="{E4D5E855-32E1-44EC-BB93-69FD17DC7BE2}"/>
              </a:ext>
            </a:extLst>
          </p:cNvPr>
          <p:cNvGrpSpPr/>
          <p:nvPr/>
        </p:nvGrpSpPr>
        <p:grpSpPr>
          <a:xfrm>
            <a:off x="414624" y="5012064"/>
            <a:ext cx="430687" cy="430687"/>
            <a:chOff x="487693" y="2872040"/>
            <a:chExt cx="430687" cy="430687"/>
          </a:xfrm>
          <a:solidFill>
            <a:srgbClr val="1B7A39"/>
          </a:solidFill>
        </p:grpSpPr>
        <p:sp>
          <p:nvSpPr>
            <p:cNvPr id="26" name="Vrije vorm: vorm 49">
              <a:extLst>
                <a:ext uri="{FF2B5EF4-FFF2-40B4-BE49-F238E27FC236}">
                  <a16:creationId xmlns:a16="http://schemas.microsoft.com/office/drawing/2014/main" id="{A0C11392-B486-4B4C-967F-77E47C37FB4E}"/>
                </a:ext>
              </a:extLst>
            </p:cNvPr>
            <p:cNvSpPr/>
            <p:nvPr/>
          </p:nvSpPr>
          <p:spPr>
            <a:xfrm>
              <a:off x="589896" y="2974637"/>
              <a:ext cx="215344" cy="229700"/>
            </a:xfrm>
            <a:custGeom>
              <a:avLst/>
              <a:gdLst>
                <a:gd name="connsiteX0" fmla="*/ 405297 w 471459"/>
                <a:gd name="connsiteY0" fmla="*/ 80430 h 502889"/>
                <a:gd name="connsiteX1" fmla="*/ 371037 w 471459"/>
                <a:gd name="connsiteY1" fmla="*/ 89545 h 502889"/>
                <a:gd name="connsiteX2" fmla="*/ 210427 w 471459"/>
                <a:gd name="connsiteY2" fmla="*/ 368020 h 502889"/>
                <a:gd name="connsiteX3" fmla="*/ 120535 w 471459"/>
                <a:gd name="connsiteY3" fmla="*/ 285043 h 502889"/>
                <a:gd name="connsiteX4" fmla="*/ 85019 w 471459"/>
                <a:gd name="connsiteY4" fmla="*/ 283786 h 502889"/>
                <a:gd name="connsiteX5" fmla="*/ 83762 w 471459"/>
                <a:gd name="connsiteY5" fmla="*/ 319303 h 502889"/>
                <a:gd name="connsiteX6" fmla="*/ 198798 w 471459"/>
                <a:gd name="connsiteY6" fmla="*/ 425538 h 502889"/>
                <a:gd name="connsiteX7" fmla="*/ 234314 w 471459"/>
                <a:gd name="connsiteY7" fmla="*/ 426795 h 502889"/>
                <a:gd name="connsiteX8" fmla="*/ 414726 w 471459"/>
                <a:gd name="connsiteY8" fmla="*/ 115004 h 502889"/>
                <a:gd name="connsiteX9" fmla="*/ 405297 w 471459"/>
                <a:gd name="connsiteY9" fmla="*/ 80430 h 50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1459" h="502889">
                  <a:moveTo>
                    <a:pt x="405297" y="80430"/>
                  </a:moveTo>
                  <a:cubicBezTo>
                    <a:pt x="393353" y="73515"/>
                    <a:pt x="377952" y="77601"/>
                    <a:pt x="371037" y="89545"/>
                  </a:cubicBezTo>
                  <a:lnTo>
                    <a:pt x="210427" y="368020"/>
                  </a:lnTo>
                  <a:lnTo>
                    <a:pt x="120535" y="285043"/>
                  </a:lnTo>
                  <a:cubicBezTo>
                    <a:pt x="110792" y="274671"/>
                    <a:pt x="95077" y="274357"/>
                    <a:pt x="85019" y="283786"/>
                  </a:cubicBezTo>
                  <a:cubicBezTo>
                    <a:pt x="74961" y="293530"/>
                    <a:pt x="74332" y="309245"/>
                    <a:pt x="83762" y="319303"/>
                  </a:cubicBezTo>
                  <a:lnTo>
                    <a:pt x="198798" y="425538"/>
                  </a:lnTo>
                  <a:cubicBezTo>
                    <a:pt x="208227" y="435596"/>
                    <a:pt x="224256" y="436225"/>
                    <a:pt x="234314" y="426795"/>
                  </a:cubicBezTo>
                  <a:cubicBezTo>
                    <a:pt x="237457" y="423967"/>
                    <a:pt x="414726" y="115004"/>
                    <a:pt x="414726" y="115004"/>
                  </a:cubicBezTo>
                  <a:cubicBezTo>
                    <a:pt x="421641" y="103060"/>
                    <a:pt x="417240" y="87659"/>
                    <a:pt x="405297" y="80430"/>
                  </a:cubicBezTo>
                  <a:close/>
                </a:path>
              </a:pathLst>
            </a:custGeom>
            <a:grpFill/>
            <a:ln w="3113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Vrije vorm: vorm 50">
              <a:extLst>
                <a:ext uri="{FF2B5EF4-FFF2-40B4-BE49-F238E27FC236}">
                  <a16:creationId xmlns:a16="http://schemas.microsoft.com/office/drawing/2014/main" id="{1C8D6116-8DD4-48B8-9F0E-AEAEE0EB6881}"/>
                </a:ext>
              </a:extLst>
            </p:cNvPr>
            <p:cNvSpPr/>
            <p:nvPr/>
          </p:nvSpPr>
          <p:spPr>
            <a:xfrm>
              <a:off x="487693" y="2872040"/>
              <a:ext cx="430687" cy="430687"/>
            </a:xfrm>
            <a:custGeom>
              <a:avLst/>
              <a:gdLst>
                <a:gd name="connsiteX0" fmla="*/ 479377 w 942918"/>
                <a:gd name="connsiteY0" fmla="*/ 77065 h 942918"/>
                <a:gd name="connsiteX1" fmla="*/ 77065 w 942918"/>
                <a:gd name="connsiteY1" fmla="*/ 479377 h 942918"/>
                <a:gd name="connsiteX2" fmla="*/ 479377 w 942918"/>
                <a:gd name="connsiteY2" fmla="*/ 881689 h 942918"/>
                <a:gd name="connsiteX3" fmla="*/ 881689 w 942918"/>
                <a:gd name="connsiteY3" fmla="*/ 479377 h 942918"/>
                <a:gd name="connsiteX4" fmla="*/ 479377 w 942918"/>
                <a:gd name="connsiteY4" fmla="*/ 77065 h 942918"/>
                <a:gd name="connsiteX5" fmla="*/ 479377 w 942918"/>
                <a:gd name="connsiteY5" fmla="*/ 831400 h 942918"/>
                <a:gd name="connsiteX6" fmla="*/ 127354 w 942918"/>
                <a:gd name="connsiteY6" fmla="*/ 479377 h 942918"/>
                <a:gd name="connsiteX7" fmla="*/ 479377 w 942918"/>
                <a:gd name="connsiteY7" fmla="*/ 127354 h 942918"/>
                <a:gd name="connsiteX8" fmla="*/ 831400 w 942918"/>
                <a:gd name="connsiteY8" fmla="*/ 479377 h 942918"/>
                <a:gd name="connsiteX9" fmla="*/ 479377 w 942918"/>
                <a:gd name="connsiteY9" fmla="*/ 831400 h 94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2918" h="942918">
                  <a:moveTo>
                    <a:pt x="479377" y="77065"/>
                  </a:moveTo>
                  <a:cubicBezTo>
                    <a:pt x="257163" y="77065"/>
                    <a:pt x="77065" y="257163"/>
                    <a:pt x="77065" y="479377"/>
                  </a:cubicBezTo>
                  <a:cubicBezTo>
                    <a:pt x="77065" y="701592"/>
                    <a:pt x="257163" y="881689"/>
                    <a:pt x="479377" y="881689"/>
                  </a:cubicBezTo>
                  <a:cubicBezTo>
                    <a:pt x="701592" y="881689"/>
                    <a:pt x="881689" y="701592"/>
                    <a:pt x="881689" y="479377"/>
                  </a:cubicBezTo>
                  <a:cubicBezTo>
                    <a:pt x="881689" y="257163"/>
                    <a:pt x="701592" y="77065"/>
                    <a:pt x="479377" y="77065"/>
                  </a:cubicBezTo>
                  <a:close/>
                  <a:moveTo>
                    <a:pt x="479377" y="831400"/>
                  </a:moveTo>
                  <a:cubicBezTo>
                    <a:pt x="284822" y="831400"/>
                    <a:pt x="127354" y="673619"/>
                    <a:pt x="127354" y="479377"/>
                  </a:cubicBezTo>
                  <a:cubicBezTo>
                    <a:pt x="127354" y="284822"/>
                    <a:pt x="284822" y="127354"/>
                    <a:pt x="479377" y="127354"/>
                  </a:cubicBezTo>
                  <a:cubicBezTo>
                    <a:pt x="673619" y="127354"/>
                    <a:pt x="831400" y="284822"/>
                    <a:pt x="831400" y="479377"/>
                  </a:cubicBezTo>
                  <a:cubicBezTo>
                    <a:pt x="831400" y="673619"/>
                    <a:pt x="673619" y="831400"/>
                    <a:pt x="479377" y="831400"/>
                  </a:cubicBezTo>
                  <a:close/>
                </a:path>
              </a:pathLst>
            </a:custGeom>
            <a:grpFill/>
            <a:ln w="3113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D0F0A9EC-7B55-40B6-A8B7-68A65B09E1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338" y="3027948"/>
            <a:ext cx="1687815" cy="245393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9613C1A-44A3-4754-9045-FE7D3830CA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761" y="3022805"/>
            <a:ext cx="1687815" cy="242896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8DBEF3B-480A-4129-8866-47CD92A63D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222" y="3032503"/>
            <a:ext cx="1732127" cy="2438801"/>
          </a:xfrm>
          <a:prstGeom prst="rect">
            <a:avLst/>
          </a:prstGeom>
        </p:spPr>
      </p:pic>
      <p:cxnSp>
        <p:nvCxnSpPr>
          <p:cNvPr id="28" name="Rechte verbindingslijn 30">
            <a:extLst>
              <a:ext uri="{FF2B5EF4-FFF2-40B4-BE49-F238E27FC236}">
                <a16:creationId xmlns:a16="http://schemas.microsoft.com/office/drawing/2014/main" id="{917E56A1-28F2-4CC9-A6F2-99CEA9A39D48}"/>
              </a:ext>
            </a:extLst>
          </p:cNvPr>
          <p:cNvCxnSpPr>
            <a:cxnSpLocks/>
          </p:cNvCxnSpPr>
          <p:nvPr/>
        </p:nvCxnSpPr>
        <p:spPr>
          <a:xfrm>
            <a:off x="262752" y="1452529"/>
            <a:ext cx="11664950" cy="0"/>
          </a:xfrm>
          <a:prstGeom prst="line">
            <a:avLst/>
          </a:prstGeom>
          <a:ln w="25400" cap="rnd">
            <a:solidFill>
              <a:srgbClr val="247A3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00F4FBB-94E0-47A3-8AA1-7189302F7393}"/>
              </a:ext>
            </a:extLst>
          </p:cNvPr>
          <p:cNvSpPr txBox="1"/>
          <p:nvPr/>
        </p:nvSpPr>
        <p:spPr>
          <a:xfrm>
            <a:off x="1" y="245890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1" i="0" u="none" strike="noStrike" kern="1200" cap="none" spc="0" normalizeH="0" baseline="0" noProof="0" dirty="0">
                <a:ln>
                  <a:noFill/>
                </a:ln>
                <a:solidFill>
                  <a:srgbClr val="1B7A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Materiaal voor de leerlingen</a:t>
            </a: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336C10B0-CC54-4913-918D-D31A7B6CCE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27587" y="987743"/>
            <a:ext cx="846327" cy="464786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5AE5844-BE1C-409C-8FD6-0F288D8D18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36677" y="142686"/>
            <a:ext cx="1791025" cy="72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476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38">
            <a:extLst>
              <a:ext uri="{FF2B5EF4-FFF2-40B4-BE49-F238E27FC236}">
                <a16:creationId xmlns:a16="http://schemas.microsoft.com/office/drawing/2014/main" id="{9B9F6B6A-B389-46DF-A292-D3C6AE387465}"/>
              </a:ext>
            </a:extLst>
          </p:cNvPr>
          <p:cNvSpPr/>
          <p:nvPr/>
        </p:nvSpPr>
        <p:spPr>
          <a:xfrm>
            <a:off x="263525" y="1888804"/>
            <a:ext cx="11664950" cy="478510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1192" y="1987471"/>
            <a:ext cx="10515600" cy="4692179"/>
          </a:xfrm>
        </p:spPr>
        <p:txBody>
          <a:bodyPr/>
          <a:lstStyle/>
          <a:p>
            <a:pPr marL="0" indent="0">
              <a:buNone/>
            </a:pPr>
            <a:r>
              <a:rPr lang="nl-BE" b="1" dirty="0">
                <a:solidFill>
                  <a:srgbClr val="1B7A39"/>
                </a:solidFill>
                <a:latin typeface="Trebuchet MS" panose="020B0603020202020204" pitchFamily="34" charset="0"/>
              </a:rPr>
              <a:t>Structuur van de les</a:t>
            </a:r>
            <a:br>
              <a:rPr lang="nl-BE" b="1" dirty="0">
                <a:solidFill>
                  <a:srgbClr val="1B7A39"/>
                </a:solidFill>
                <a:latin typeface="Trebuchet MS" panose="020B0603020202020204" pitchFamily="34" charset="0"/>
              </a:rPr>
            </a:br>
            <a:endParaRPr lang="nl-BE" b="1" dirty="0">
              <a:solidFill>
                <a:srgbClr val="1B7A39"/>
              </a:solidFill>
              <a:latin typeface="Trebuchet MS" panose="020B0603020202020204" pitchFamily="34" charset="0"/>
            </a:endParaRPr>
          </a:p>
          <a:p>
            <a:pPr marL="914400" lvl="2" indent="0">
              <a:buNone/>
            </a:pPr>
            <a:r>
              <a:rPr lang="nl-BE" b="1" dirty="0">
                <a:latin typeface="Trebuchet MS" panose="020B0603020202020204" pitchFamily="34" charset="0"/>
              </a:rPr>
              <a:t>Aanzet</a:t>
            </a:r>
            <a:r>
              <a:rPr lang="nl-BE" dirty="0">
                <a:latin typeface="Trebuchet MS" panose="020B0603020202020204" pitchFamily="34" charset="0"/>
              </a:rPr>
              <a:t> (Iedereen samen)</a:t>
            </a:r>
          </a:p>
          <a:p>
            <a:pPr lvl="2">
              <a:buFontTx/>
              <a:buChar char="-"/>
            </a:pPr>
            <a:r>
              <a:rPr lang="nl-BE" dirty="0">
                <a:latin typeface="Trebuchet MS" panose="020B0603020202020204" pitchFamily="34" charset="0"/>
              </a:rPr>
              <a:t>Motiverend</a:t>
            </a:r>
          </a:p>
          <a:p>
            <a:pPr marL="914400" lvl="2" indent="0">
              <a:buNone/>
            </a:pPr>
            <a:endParaRPr lang="nl-BE" dirty="0">
              <a:latin typeface="Trebuchet MS" panose="020B0603020202020204" pitchFamily="34" charset="0"/>
            </a:endParaRPr>
          </a:p>
          <a:p>
            <a:pPr marL="914400" lvl="2" indent="0">
              <a:buNone/>
            </a:pPr>
            <a:r>
              <a:rPr lang="nl-BE" b="1" dirty="0">
                <a:latin typeface="Trebuchet MS" panose="020B0603020202020204" pitchFamily="34" charset="0"/>
              </a:rPr>
              <a:t>Kern</a:t>
            </a:r>
          </a:p>
          <a:p>
            <a:pPr lvl="2">
              <a:buFontTx/>
              <a:buChar char="-"/>
            </a:pPr>
            <a:r>
              <a:rPr lang="nl-BE" dirty="0">
                <a:latin typeface="Trebuchet MS" panose="020B0603020202020204" pitchFamily="34" charset="0"/>
              </a:rPr>
              <a:t>Instructie </a:t>
            </a:r>
          </a:p>
          <a:p>
            <a:pPr lvl="2">
              <a:buFontTx/>
              <a:buChar char="-"/>
            </a:pPr>
            <a:r>
              <a:rPr lang="nl-BE" dirty="0">
                <a:latin typeface="Trebuchet MS" panose="020B0603020202020204" pitchFamily="34" charset="0"/>
              </a:rPr>
              <a:t>Gedifferentieerd oefenen met oefeningen die afgestemd zijn op de kinderen </a:t>
            </a:r>
          </a:p>
          <a:p>
            <a:pPr lvl="2">
              <a:buFontTx/>
              <a:buChar char="-"/>
            </a:pPr>
            <a:r>
              <a:rPr lang="nl-BE" dirty="0">
                <a:latin typeface="Trebuchet MS" panose="020B0603020202020204" pitchFamily="34" charset="0"/>
              </a:rPr>
              <a:t>Spelling: extra dictee op het einde van elke les</a:t>
            </a:r>
          </a:p>
          <a:p>
            <a:pPr lvl="2">
              <a:buFontTx/>
              <a:buChar char="-"/>
            </a:pPr>
            <a:endParaRPr lang="nl-BE" dirty="0">
              <a:latin typeface="Trebuchet MS" panose="020B0603020202020204" pitchFamily="34" charset="0"/>
            </a:endParaRPr>
          </a:p>
          <a:p>
            <a:pPr marL="914400" lvl="2" indent="0">
              <a:buNone/>
            </a:pPr>
            <a:r>
              <a:rPr lang="nl-BE" b="1" dirty="0">
                <a:latin typeface="Trebuchet MS" panose="020B0603020202020204" pitchFamily="34" charset="0"/>
              </a:rPr>
              <a:t>Reflectie</a:t>
            </a:r>
            <a:r>
              <a:rPr lang="nl-BE" dirty="0">
                <a:latin typeface="Trebuchet MS" panose="020B0603020202020204" pitchFamily="34" charset="0"/>
              </a:rPr>
              <a:t> (Iedereen samen)</a:t>
            </a:r>
          </a:p>
          <a:p>
            <a:pPr lvl="2">
              <a:buFontTx/>
              <a:buChar char="-"/>
            </a:pPr>
            <a:r>
              <a:rPr lang="nl-BE" dirty="0">
                <a:latin typeface="Trebuchet MS" panose="020B0603020202020204" pitchFamily="34" charset="0"/>
              </a:rPr>
              <a:t>Wat heb ik geleerd ?</a:t>
            </a:r>
          </a:p>
          <a:p>
            <a:pPr lvl="2">
              <a:buFontTx/>
              <a:buChar char="-"/>
            </a:pPr>
            <a:r>
              <a:rPr lang="nl-BE" dirty="0">
                <a:latin typeface="Trebuchet MS" panose="020B0603020202020204" pitchFamily="34" charset="0"/>
              </a:rPr>
              <a:t>Hoe ging dat ?</a:t>
            </a:r>
          </a:p>
        </p:txBody>
      </p:sp>
      <p:pic>
        <p:nvPicPr>
          <p:cNvPr id="4" name="Afbeelding 3"/>
          <p:cNvPicPr/>
          <p:nvPr/>
        </p:nvPicPr>
        <p:blipFill rotWithShape="1">
          <a:blip r:embed="rId2"/>
          <a:srcRect l="28003" t="17081" r="66434" b="63677"/>
          <a:stretch/>
        </p:blipFill>
        <p:spPr bwMode="auto">
          <a:xfrm rot="16200000">
            <a:off x="728906" y="2667972"/>
            <a:ext cx="321945" cy="6267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Afbeelding 4"/>
          <p:cNvPicPr/>
          <p:nvPr/>
        </p:nvPicPr>
        <p:blipFill rotWithShape="1">
          <a:blip r:embed="rId2"/>
          <a:srcRect l="28033" t="40124" r="66434" b="40441"/>
          <a:stretch/>
        </p:blipFill>
        <p:spPr bwMode="auto">
          <a:xfrm rot="16200000">
            <a:off x="758309" y="3738265"/>
            <a:ext cx="313690" cy="619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Afbeelding 5"/>
          <p:cNvPicPr/>
          <p:nvPr/>
        </p:nvPicPr>
        <p:blipFill rotWithShape="1">
          <a:blip r:embed="rId2"/>
          <a:srcRect l="28191" t="63677" r="66434" b="16470"/>
          <a:stretch/>
        </p:blipFill>
        <p:spPr bwMode="auto">
          <a:xfrm rot="16200000">
            <a:off x="772279" y="5333808"/>
            <a:ext cx="309245" cy="6426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660F55-9FFB-48DB-BED3-A581F45EBB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49" y="238962"/>
            <a:ext cx="1154502" cy="1154502"/>
          </a:xfrm>
          <a:prstGeom prst="rect">
            <a:avLst/>
          </a:prstGeom>
        </p:spPr>
      </p:pic>
      <p:cxnSp>
        <p:nvCxnSpPr>
          <p:cNvPr id="16" name="Rechte verbindingslijn 30">
            <a:extLst>
              <a:ext uri="{FF2B5EF4-FFF2-40B4-BE49-F238E27FC236}">
                <a16:creationId xmlns:a16="http://schemas.microsoft.com/office/drawing/2014/main" id="{2210E37A-7249-4B85-BEA7-4B51E36C32F6}"/>
              </a:ext>
            </a:extLst>
          </p:cNvPr>
          <p:cNvCxnSpPr>
            <a:cxnSpLocks/>
          </p:cNvCxnSpPr>
          <p:nvPr/>
        </p:nvCxnSpPr>
        <p:spPr>
          <a:xfrm>
            <a:off x="262752" y="1452529"/>
            <a:ext cx="11664950" cy="0"/>
          </a:xfrm>
          <a:prstGeom prst="line">
            <a:avLst/>
          </a:prstGeom>
          <a:ln w="25400" cap="rnd">
            <a:solidFill>
              <a:srgbClr val="247A3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B14EE5D-F7D2-4A0E-AE1E-7A9E7AB3627A}"/>
              </a:ext>
            </a:extLst>
          </p:cNvPr>
          <p:cNvSpPr txBox="1"/>
          <p:nvPr/>
        </p:nvSpPr>
        <p:spPr>
          <a:xfrm>
            <a:off x="1" y="245890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1" i="0" u="none" strike="noStrike" kern="1200" cap="none" spc="0" normalizeH="0" baseline="0" noProof="0" dirty="0">
                <a:ln>
                  <a:noFill/>
                </a:ln>
                <a:solidFill>
                  <a:srgbClr val="1B7A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Materiaal voor de leerlingen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7136E958-AECF-43B2-984D-D84A52F8B5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27587" y="987743"/>
            <a:ext cx="846327" cy="464786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658F509A-34B1-4268-A302-F6449C9451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36677" y="142686"/>
            <a:ext cx="1791025" cy="72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53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38">
            <a:extLst>
              <a:ext uri="{FF2B5EF4-FFF2-40B4-BE49-F238E27FC236}">
                <a16:creationId xmlns:a16="http://schemas.microsoft.com/office/drawing/2014/main" id="{199CEB9D-7AC0-4224-A3C6-7DB78E198244}"/>
              </a:ext>
            </a:extLst>
          </p:cNvPr>
          <p:cNvSpPr/>
          <p:nvPr/>
        </p:nvSpPr>
        <p:spPr>
          <a:xfrm>
            <a:off x="262752" y="1726495"/>
            <a:ext cx="11664950" cy="4947407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2752" y="1917316"/>
            <a:ext cx="7886700" cy="4692179"/>
          </a:xfrm>
        </p:spPr>
        <p:txBody>
          <a:bodyPr>
            <a:normAutofit/>
          </a:bodyPr>
          <a:lstStyle/>
          <a:p>
            <a:pPr lvl="1"/>
            <a:r>
              <a:rPr lang="nl-BE" b="1" dirty="0">
                <a:solidFill>
                  <a:srgbClr val="1B7A39"/>
                </a:solidFill>
                <a:latin typeface="Trebuchet MS" panose="020B0603020202020204" pitchFamily="34" charset="0"/>
              </a:rPr>
              <a:t>Dit kan ik al </a:t>
            </a:r>
            <a:r>
              <a:rPr lang="nl-BE" dirty="0">
                <a:latin typeface="Trebuchet MS" panose="020B0603020202020204" pitchFamily="34" charset="0"/>
              </a:rPr>
              <a:t>(dat leerde je kind al in een eerdere les of in een eerder leerjaar)</a:t>
            </a:r>
          </a:p>
          <a:p>
            <a:pPr lvl="1"/>
            <a:endParaRPr lang="nl-BE" dirty="0">
              <a:latin typeface="Trebuchet MS" panose="020B0603020202020204" pitchFamily="34" charset="0"/>
            </a:endParaRPr>
          </a:p>
          <a:p>
            <a:pPr lvl="1"/>
            <a:endParaRPr lang="nl-BE" dirty="0">
              <a:latin typeface="Trebuchet MS" panose="020B0603020202020204" pitchFamily="34" charset="0"/>
            </a:endParaRPr>
          </a:p>
          <a:p>
            <a:pPr lvl="1"/>
            <a:endParaRPr lang="nl-BE" dirty="0">
              <a:latin typeface="Trebuchet MS" panose="020B0603020202020204" pitchFamily="34" charset="0"/>
            </a:endParaRPr>
          </a:p>
          <a:p>
            <a:pPr marL="457200" lvl="1" indent="0">
              <a:buNone/>
            </a:pPr>
            <a:endParaRPr lang="nl-BE" dirty="0">
              <a:latin typeface="Trebuchet MS" panose="020B0603020202020204" pitchFamily="34" charset="0"/>
            </a:endParaRPr>
          </a:p>
          <a:p>
            <a:pPr lvl="1"/>
            <a:r>
              <a:rPr lang="nl-BE" b="1" dirty="0">
                <a:solidFill>
                  <a:srgbClr val="1B7A39"/>
                </a:solidFill>
                <a:latin typeface="Trebuchet MS" panose="020B0603020202020204" pitchFamily="34" charset="0"/>
              </a:rPr>
              <a:t>Dit heb ik vandaag geleerd </a:t>
            </a:r>
            <a:r>
              <a:rPr lang="nl-BE" dirty="0">
                <a:latin typeface="Trebuchet MS" panose="020B0603020202020204" pitchFamily="34" charset="0"/>
              </a:rPr>
              <a:t>(synthese van wat je kind leerde in deze les)</a:t>
            </a:r>
          </a:p>
          <a:p>
            <a:pPr lvl="1"/>
            <a:endParaRPr lang="nl-BE" dirty="0"/>
          </a:p>
          <a:p>
            <a:pPr lvl="1"/>
            <a:endParaRPr lang="nl-BE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880335F-4121-406C-9A3F-D8DF123F55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2" y="71766"/>
            <a:ext cx="1229470" cy="1229470"/>
          </a:xfrm>
          <a:prstGeom prst="rect">
            <a:avLst/>
          </a:prstGeom>
        </p:spPr>
      </p:pic>
      <p:pic>
        <p:nvPicPr>
          <p:cNvPr id="1026" name="Picture 2" descr="image003">
            <a:extLst>
              <a:ext uri="{FF2B5EF4-FFF2-40B4-BE49-F238E27FC236}">
                <a16:creationId xmlns:a16="http://schemas.microsoft.com/office/drawing/2014/main" id="{2FC5EA72-F07F-4CB8-A603-F02FE0B66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83" y="2739380"/>
            <a:ext cx="6299142" cy="137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image004">
            <a:extLst>
              <a:ext uri="{FF2B5EF4-FFF2-40B4-BE49-F238E27FC236}">
                <a16:creationId xmlns:a16="http://schemas.microsoft.com/office/drawing/2014/main" id="{C20D0E4A-FC7D-40B4-B68A-163A7883F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83" y="5068501"/>
            <a:ext cx="7472932" cy="1399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Rechte verbindingslijn 30">
            <a:extLst>
              <a:ext uri="{FF2B5EF4-FFF2-40B4-BE49-F238E27FC236}">
                <a16:creationId xmlns:a16="http://schemas.microsoft.com/office/drawing/2014/main" id="{1C6D34F2-C8AA-4407-8B25-030D838CA8E8}"/>
              </a:ext>
            </a:extLst>
          </p:cNvPr>
          <p:cNvCxnSpPr>
            <a:cxnSpLocks/>
          </p:cNvCxnSpPr>
          <p:nvPr/>
        </p:nvCxnSpPr>
        <p:spPr>
          <a:xfrm>
            <a:off x="262752" y="1452529"/>
            <a:ext cx="11664950" cy="0"/>
          </a:xfrm>
          <a:prstGeom prst="line">
            <a:avLst/>
          </a:prstGeom>
          <a:ln w="25400" cap="rnd">
            <a:solidFill>
              <a:srgbClr val="247A3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CBCD8D8-FDDC-4A21-8F94-5F43221D56C2}"/>
              </a:ext>
            </a:extLst>
          </p:cNvPr>
          <p:cNvSpPr txBox="1"/>
          <p:nvPr/>
        </p:nvSpPr>
        <p:spPr>
          <a:xfrm>
            <a:off x="1" y="245890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1" i="0" u="none" strike="noStrike" kern="1200" cap="none" spc="0" normalizeH="0" baseline="0" noProof="0" dirty="0">
                <a:ln>
                  <a:noFill/>
                </a:ln>
                <a:solidFill>
                  <a:srgbClr val="1B7A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Leerstof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891A30CD-5B73-4791-9D54-DA70B682C3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27587" y="987743"/>
            <a:ext cx="846327" cy="464786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E4B4B732-C054-4C3A-ADE4-D152813752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36677" y="142686"/>
            <a:ext cx="1791025" cy="72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90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hoek 38">
            <a:extLst>
              <a:ext uri="{FF2B5EF4-FFF2-40B4-BE49-F238E27FC236}">
                <a16:creationId xmlns:a16="http://schemas.microsoft.com/office/drawing/2014/main" id="{E200D429-1AA2-4A58-90E1-295F50457395}"/>
              </a:ext>
            </a:extLst>
          </p:cNvPr>
          <p:cNvSpPr/>
          <p:nvPr/>
        </p:nvSpPr>
        <p:spPr>
          <a:xfrm>
            <a:off x="262752" y="1726496"/>
            <a:ext cx="11664950" cy="508185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884370"/>
            <a:ext cx="5292474" cy="635721"/>
          </a:xfrm>
        </p:spPr>
        <p:txBody>
          <a:bodyPr>
            <a:normAutofit/>
          </a:bodyPr>
          <a:lstStyle/>
          <a:p>
            <a:pPr lvl="1"/>
            <a:r>
              <a:rPr lang="nl-BE" b="1" dirty="0">
                <a:solidFill>
                  <a:srgbClr val="1B7A39"/>
                </a:solidFill>
                <a:latin typeface="Trebuchet MS" panose="020B0603020202020204" pitchFamily="34" charset="0"/>
              </a:rPr>
              <a:t>Onthoudkaders</a:t>
            </a:r>
          </a:p>
          <a:p>
            <a:pPr marL="457200" lvl="1" indent="0">
              <a:buNone/>
            </a:pPr>
            <a:endParaRPr lang="nl-BE" dirty="0">
              <a:latin typeface="Trebuchet MS" panose="020B0603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8CE3F48-B6A4-4708-BAF1-3B22D82C7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2" y="71766"/>
            <a:ext cx="1229470" cy="1229470"/>
          </a:xfrm>
          <a:prstGeom prst="rect">
            <a:avLst/>
          </a:prstGeom>
        </p:spPr>
      </p:pic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A5CE20EC-6F66-42F0-A93E-C08035064327}"/>
              </a:ext>
            </a:extLst>
          </p:cNvPr>
          <p:cNvSpPr txBox="1">
            <a:spLocks/>
          </p:cNvSpPr>
          <p:nvPr/>
        </p:nvSpPr>
        <p:spPr>
          <a:xfrm>
            <a:off x="114133" y="4713301"/>
            <a:ext cx="5755747" cy="10625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nl-BE" b="1" dirty="0">
                <a:solidFill>
                  <a:srgbClr val="1B7A39"/>
                </a:solidFill>
                <a:latin typeface="Trebuchet MS" panose="020B0603020202020204" pitchFamily="34" charset="0"/>
              </a:rPr>
              <a:t>Instructiefilmpjes: </a:t>
            </a:r>
            <a:r>
              <a:rPr lang="nl-BE" dirty="0">
                <a:latin typeface="Trebuchet MS" panose="020B0603020202020204" pitchFamily="34" charset="0"/>
              </a:rPr>
              <a:t>Ondersteuning bij het herhalen of het huiswerk</a:t>
            </a:r>
          </a:p>
          <a:p>
            <a:pPr lvl="1"/>
            <a:endParaRPr lang="nl-BE" sz="2600" dirty="0">
              <a:solidFill>
                <a:srgbClr val="1B7A39"/>
              </a:solidFill>
              <a:latin typeface="Trebuchet MS" panose="020B060302020202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nl-BE" sz="2600" dirty="0">
              <a:latin typeface="Trebuchet MS" panose="020B0603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163A833-30B7-4A5E-AC2B-328D58CF6D1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40401" y="5690797"/>
            <a:ext cx="800100" cy="6699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3C6B47B-33DC-4A1B-B6D6-27C52DD9FB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8250" y="5677680"/>
            <a:ext cx="720080" cy="696157"/>
          </a:xfrm>
          <a:prstGeom prst="rect">
            <a:avLst/>
          </a:prstGeom>
        </p:spPr>
      </p:pic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1376623E-72DF-4AD4-9AAE-4D8ECB950585}"/>
              </a:ext>
            </a:extLst>
          </p:cNvPr>
          <p:cNvSpPr txBox="1">
            <a:spLocks/>
          </p:cNvSpPr>
          <p:nvPr/>
        </p:nvSpPr>
        <p:spPr>
          <a:xfrm>
            <a:off x="5373908" y="1834651"/>
            <a:ext cx="6906583" cy="1135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nl-BE" sz="2400" b="1" dirty="0">
                <a:solidFill>
                  <a:srgbClr val="1B7A39"/>
                </a:solidFill>
                <a:latin typeface="Trebuchet MS" panose="020B0603020202020204" pitchFamily="34" charset="0"/>
              </a:rPr>
              <a:t>Scoodle Play: </a:t>
            </a:r>
            <a:r>
              <a:rPr lang="nl-BE" sz="2400" dirty="0">
                <a:latin typeface="Trebuchet MS" panose="020B0603020202020204" pitchFamily="34" charset="0"/>
              </a:rPr>
              <a:t>Online oefenplatform </a:t>
            </a:r>
            <a:br>
              <a:rPr lang="nl-BE" sz="2400" dirty="0">
                <a:latin typeface="Trebuchet MS" panose="020B0603020202020204" pitchFamily="34" charset="0"/>
              </a:rPr>
            </a:br>
            <a:r>
              <a:rPr lang="nl-BE" sz="2400" dirty="0">
                <a:latin typeface="Trebuchet MS" panose="020B0603020202020204" pitchFamily="34" charset="0"/>
              </a:rPr>
              <a:t>voor het inoefenen en automatiseren </a:t>
            </a:r>
            <a:br>
              <a:rPr lang="nl-BE" sz="2400" dirty="0">
                <a:latin typeface="Trebuchet MS" panose="020B0603020202020204" pitchFamily="34" charset="0"/>
              </a:rPr>
            </a:br>
            <a:r>
              <a:rPr lang="nl-BE" sz="2400" dirty="0">
                <a:latin typeface="Trebuchet MS" panose="020B0603020202020204" pitchFamily="34" charset="0"/>
              </a:rPr>
              <a:t>van de leerstof</a:t>
            </a:r>
          </a:p>
          <a:p>
            <a:pPr lvl="1"/>
            <a:endParaRPr lang="nl-BE" sz="2600" dirty="0">
              <a:solidFill>
                <a:srgbClr val="1B7A39"/>
              </a:solidFill>
              <a:latin typeface="Trebuchet MS" panose="020B060302020202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nl-BE" dirty="0">
              <a:latin typeface="Trebuchet MS" panose="020B0603020202020204" pitchFamily="34" charset="0"/>
            </a:endParaRPr>
          </a:p>
        </p:txBody>
      </p:sp>
      <p:pic>
        <p:nvPicPr>
          <p:cNvPr id="23" name="Picture 22" descr="Image result for scoodle play">
            <a:extLst>
              <a:ext uri="{FF2B5EF4-FFF2-40B4-BE49-F238E27FC236}">
                <a16:creationId xmlns:a16="http://schemas.microsoft.com/office/drawing/2014/main" id="{4916B957-C497-472C-BF78-E35443A59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222" y="3029878"/>
            <a:ext cx="3790681" cy="284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id="{65300080-E261-4328-A3A4-6E2278990E4F}"/>
              </a:ext>
            </a:extLst>
          </p:cNvPr>
          <p:cNvSpPr/>
          <p:nvPr/>
        </p:nvSpPr>
        <p:spPr>
          <a:xfrm>
            <a:off x="6607223" y="6049290"/>
            <a:ext cx="4050946" cy="525942"/>
          </a:xfrm>
          <a:prstGeom prst="homePlate">
            <a:avLst/>
          </a:prstGeom>
          <a:solidFill>
            <a:srgbClr val="EE5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 dirty="0"/>
              <a:t>www.scoodleplay.be</a:t>
            </a:r>
          </a:p>
        </p:txBody>
      </p: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61DC1594-41C9-45C7-8FDD-7A72F2D975E3}"/>
              </a:ext>
            </a:extLst>
          </p:cNvPr>
          <p:cNvCxnSpPr>
            <a:cxnSpLocks/>
          </p:cNvCxnSpPr>
          <p:nvPr/>
        </p:nvCxnSpPr>
        <p:spPr>
          <a:xfrm>
            <a:off x="262752" y="1452529"/>
            <a:ext cx="11664950" cy="0"/>
          </a:xfrm>
          <a:prstGeom prst="line">
            <a:avLst/>
          </a:prstGeom>
          <a:ln w="25400" cap="rnd">
            <a:solidFill>
              <a:srgbClr val="247A3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8196589-CB45-4BC0-A6CE-25BC0EB426B1}"/>
              </a:ext>
            </a:extLst>
          </p:cNvPr>
          <p:cNvSpPr txBox="1"/>
          <p:nvPr/>
        </p:nvSpPr>
        <p:spPr>
          <a:xfrm>
            <a:off x="1" y="245890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1" i="0" u="none" strike="noStrike" kern="1200" cap="none" spc="0" normalizeH="0" baseline="0" noProof="0" dirty="0">
                <a:ln>
                  <a:noFill/>
                </a:ln>
                <a:solidFill>
                  <a:srgbClr val="1B7A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Leerstof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8D38840D-12F9-4A06-A52A-5E60C69909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27587" y="987743"/>
            <a:ext cx="846327" cy="464786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ECE8634C-0649-4B7D-84AE-DBC54EE4ED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36677" y="142686"/>
            <a:ext cx="1791025" cy="721179"/>
          </a:xfrm>
          <a:prstGeom prst="rect">
            <a:avLst/>
          </a:prstGeom>
        </p:spPr>
      </p:pic>
      <p:pic>
        <p:nvPicPr>
          <p:cNvPr id="2050" name="Picture 2" descr="image002">
            <a:extLst>
              <a:ext uri="{FF2B5EF4-FFF2-40B4-BE49-F238E27FC236}">
                <a16:creationId xmlns:a16="http://schemas.microsoft.com/office/drawing/2014/main" id="{2E438FD6-0EF9-4989-9B61-57870B518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98" y="2305222"/>
            <a:ext cx="4825881" cy="224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70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38">
            <a:extLst>
              <a:ext uri="{FF2B5EF4-FFF2-40B4-BE49-F238E27FC236}">
                <a16:creationId xmlns:a16="http://schemas.microsoft.com/office/drawing/2014/main" id="{78DFF5C8-2415-46A8-8B70-FD87471D5A65}"/>
              </a:ext>
            </a:extLst>
          </p:cNvPr>
          <p:cNvSpPr/>
          <p:nvPr/>
        </p:nvSpPr>
        <p:spPr>
          <a:xfrm>
            <a:off x="262752" y="1726496"/>
            <a:ext cx="11664950" cy="481194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AA16C7-449A-4968-9EEE-56DC47741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2" y="71766"/>
            <a:ext cx="1229470" cy="1229470"/>
          </a:xfrm>
          <a:prstGeom prst="rect">
            <a:avLst/>
          </a:prstGeom>
        </p:spPr>
      </p:pic>
      <p:cxnSp>
        <p:nvCxnSpPr>
          <p:cNvPr id="15" name="Rechte verbindingslijn 30">
            <a:extLst>
              <a:ext uri="{FF2B5EF4-FFF2-40B4-BE49-F238E27FC236}">
                <a16:creationId xmlns:a16="http://schemas.microsoft.com/office/drawing/2014/main" id="{146A4CAC-BD68-4710-B998-1C4871D39288}"/>
              </a:ext>
            </a:extLst>
          </p:cNvPr>
          <p:cNvCxnSpPr>
            <a:cxnSpLocks/>
          </p:cNvCxnSpPr>
          <p:nvPr/>
        </p:nvCxnSpPr>
        <p:spPr>
          <a:xfrm>
            <a:off x="262752" y="1452529"/>
            <a:ext cx="11664950" cy="0"/>
          </a:xfrm>
          <a:prstGeom prst="line">
            <a:avLst/>
          </a:prstGeom>
          <a:ln w="25400" cap="rnd">
            <a:solidFill>
              <a:srgbClr val="247A3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DCFF2F7-D479-4CA1-AA5E-6AC90C9BA33C}"/>
              </a:ext>
            </a:extLst>
          </p:cNvPr>
          <p:cNvSpPr txBox="1"/>
          <p:nvPr/>
        </p:nvSpPr>
        <p:spPr>
          <a:xfrm>
            <a:off x="1" y="245890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1" i="0" u="none" strike="noStrike" kern="1200" cap="none" spc="0" normalizeH="0" baseline="0" noProof="0" dirty="0">
                <a:ln>
                  <a:noFill/>
                </a:ln>
                <a:solidFill>
                  <a:srgbClr val="1B7A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Leerstof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B430F5C-7368-437F-9B8A-58EBD4E316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27587" y="987743"/>
            <a:ext cx="846327" cy="464786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CD4737B9-9DF2-498E-82DB-EFEB016D6E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36677" y="142686"/>
            <a:ext cx="1791025" cy="721179"/>
          </a:xfrm>
          <a:prstGeom prst="rect">
            <a:avLst/>
          </a:prstGeom>
        </p:spPr>
      </p:pic>
      <p:sp>
        <p:nvSpPr>
          <p:cNvPr id="19" name="Tijdelijke aanduiding voor inhoud 2">
            <a:extLst>
              <a:ext uri="{FF2B5EF4-FFF2-40B4-BE49-F238E27FC236}">
                <a16:creationId xmlns:a16="http://schemas.microsoft.com/office/drawing/2014/main" id="{E38AE76A-AB1B-4A5A-814A-DDAC0DEF7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0683" y="2078826"/>
            <a:ext cx="6915485" cy="737415"/>
          </a:xfrm>
        </p:spPr>
        <p:txBody>
          <a:bodyPr>
            <a:normAutofit/>
          </a:bodyPr>
          <a:lstStyle/>
          <a:p>
            <a:pPr lvl="1"/>
            <a:r>
              <a:rPr lang="nl-BE" dirty="0">
                <a:latin typeface="Trebuchet MS" panose="020B0603020202020204" pitchFamily="34" charset="0"/>
              </a:rPr>
              <a:t>Overzicht leerstof achteraan in het boek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81EEA0-0CDC-4AFA-8DEF-70D4EDAAC4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5186" y="830665"/>
            <a:ext cx="4388111" cy="625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5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hoek 35">
            <a:extLst>
              <a:ext uri="{FF2B5EF4-FFF2-40B4-BE49-F238E27FC236}">
                <a16:creationId xmlns:a16="http://schemas.microsoft.com/office/drawing/2014/main" id="{D989809F-6CE4-4255-A625-616D73368583}"/>
              </a:ext>
            </a:extLst>
          </p:cNvPr>
          <p:cNvSpPr/>
          <p:nvPr/>
        </p:nvSpPr>
        <p:spPr>
          <a:xfrm>
            <a:off x="263525" y="2202426"/>
            <a:ext cx="11664950" cy="417932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Aanzetoefening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Aanloop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Kern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Uitdaging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9262C9-B82D-4D17-9BD9-72ABAD627A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2" y="71766"/>
            <a:ext cx="1229470" cy="122947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1BC9A9B-ED15-4D18-ADF0-DAB64D858810}"/>
              </a:ext>
            </a:extLst>
          </p:cNvPr>
          <p:cNvSpPr/>
          <p:nvPr/>
        </p:nvSpPr>
        <p:spPr>
          <a:xfrm>
            <a:off x="262752" y="1773101"/>
            <a:ext cx="11664950" cy="427605"/>
          </a:xfrm>
          <a:prstGeom prst="rect">
            <a:avLst/>
          </a:prstGeom>
          <a:solidFill>
            <a:srgbClr val="EE5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Zichtbare differentiatie in het werkboek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B5FF602-D61C-4738-8FE3-CD91016D8A7A}"/>
              </a:ext>
            </a:extLst>
          </p:cNvPr>
          <p:cNvPicPr/>
          <p:nvPr/>
        </p:nvPicPr>
        <p:blipFill rotWithShape="1">
          <a:blip r:embed="rId4"/>
          <a:srcRect l="4181" t="43133" r="91606" b="53465"/>
          <a:stretch/>
        </p:blipFill>
        <p:spPr bwMode="auto">
          <a:xfrm>
            <a:off x="2482021" y="2499839"/>
            <a:ext cx="482250" cy="5077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B5FF602-D61C-4738-8FE3-CD91016D8A7A}"/>
              </a:ext>
            </a:extLst>
          </p:cNvPr>
          <p:cNvPicPr/>
          <p:nvPr/>
        </p:nvPicPr>
        <p:blipFill rotWithShape="1">
          <a:blip r:embed="rId4"/>
          <a:srcRect l="3857" t="70791" r="91277" b="25486"/>
          <a:stretch/>
        </p:blipFill>
        <p:spPr bwMode="auto">
          <a:xfrm>
            <a:off x="2463953" y="3502598"/>
            <a:ext cx="569624" cy="59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3614D14-FAF9-4EE0-978B-4AE560CDE9AB}"/>
              </a:ext>
            </a:extLst>
          </p:cNvPr>
          <p:cNvPicPr/>
          <p:nvPr/>
        </p:nvPicPr>
        <p:blipFill rotWithShape="1">
          <a:blip r:embed="rId5"/>
          <a:srcRect l="4835" t="6352" r="90319" b="90374"/>
          <a:stretch/>
        </p:blipFill>
        <p:spPr bwMode="auto">
          <a:xfrm>
            <a:off x="2433324" y="4630082"/>
            <a:ext cx="569623" cy="4983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CE76015-1318-4A58-93F7-FB699920FCF7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6" t="5448" r="91801" b="90748"/>
          <a:stretch/>
        </p:blipFill>
        <p:spPr bwMode="auto">
          <a:xfrm>
            <a:off x="2482021" y="5435778"/>
            <a:ext cx="533488" cy="4983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Right Arrow 10">
            <a:extLst>
              <a:ext uri="{FF2B5EF4-FFF2-40B4-BE49-F238E27FC236}">
                <a16:creationId xmlns:a16="http://schemas.microsoft.com/office/drawing/2014/main" id="{0706F0F0-A44A-4284-94D1-EAB9EB091E34}"/>
              </a:ext>
            </a:extLst>
          </p:cNvPr>
          <p:cNvSpPr/>
          <p:nvPr/>
        </p:nvSpPr>
        <p:spPr>
          <a:xfrm flipH="1">
            <a:off x="3311430" y="2358004"/>
            <a:ext cx="4236526" cy="877905"/>
          </a:xfrm>
          <a:prstGeom prst="rightArrow">
            <a:avLst/>
          </a:prstGeom>
          <a:solidFill>
            <a:srgbClr val="1B7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Motiverende aanzet voor iedereen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ight Arrow 17">
            <a:extLst>
              <a:ext uri="{FF2B5EF4-FFF2-40B4-BE49-F238E27FC236}">
                <a16:creationId xmlns:a16="http://schemas.microsoft.com/office/drawing/2014/main" id="{8F044C93-B92E-45A0-9A8F-450073482604}"/>
              </a:ext>
            </a:extLst>
          </p:cNvPr>
          <p:cNvSpPr/>
          <p:nvPr/>
        </p:nvSpPr>
        <p:spPr>
          <a:xfrm flipH="1">
            <a:off x="3311431" y="3382935"/>
            <a:ext cx="4236525" cy="798946"/>
          </a:xfrm>
          <a:prstGeom prst="rightArrow">
            <a:avLst>
              <a:gd name="adj1" fmla="val 69733"/>
              <a:gd name="adj2" fmla="val 50000"/>
            </a:avLst>
          </a:prstGeom>
          <a:solidFill>
            <a:srgbClr val="1B7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Aanloopoefeningen om nog even te herhalen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ight Arrow 16">
            <a:extLst>
              <a:ext uri="{FF2B5EF4-FFF2-40B4-BE49-F238E27FC236}">
                <a16:creationId xmlns:a16="http://schemas.microsoft.com/office/drawing/2014/main" id="{35B58D2C-3035-4588-B959-3CC76CD72CA9}"/>
              </a:ext>
            </a:extLst>
          </p:cNvPr>
          <p:cNvSpPr/>
          <p:nvPr/>
        </p:nvSpPr>
        <p:spPr>
          <a:xfrm flipH="1">
            <a:off x="3311430" y="4499996"/>
            <a:ext cx="4236525" cy="798946"/>
          </a:xfrm>
          <a:prstGeom prst="rightArrow">
            <a:avLst>
              <a:gd name="adj1" fmla="val 69733"/>
              <a:gd name="adj2" fmla="val 50000"/>
            </a:avLst>
          </a:prstGeom>
          <a:solidFill>
            <a:srgbClr val="1B7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Kernoefeningen voor iedereen= basisleerstof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ight Arrow 18">
            <a:extLst>
              <a:ext uri="{FF2B5EF4-FFF2-40B4-BE49-F238E27FC236}">
                <a16:creationId xmlns:a16="http://schemas.microsoft.com/office/drawing/2014/main" id="{9F4F531F-581D-4DF5-BBB4-5E99B9DE04E9}"/>
              </a:ext>
            </a:extLst>
          </p:cNvPr>
          <p:cNvSpPr/>
          <p:nvPr/>
        </p:nvSpPr>
        <p:spPr>
          <a:xfrm flipH="1">
            <a:off x="3311429" y="5435778"/>
            <a:ext cx="4236525" cy="798946"/>
          </a:xfrm>
          <a:prstGeom prst="rightArrow">
            <a:avLst>
              <a:gd name="adj1" fmla="val 73679"/>
              <a:gd name="adj2" fmla="val 50000"/>
            </a:avLst>
          </a:prstGeom>
          <a:solidFill>
            <a:srgbClr val="1B7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Uitdagingsoefeningen om wat dieper na te denken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" name="Rechte verbindingslijn 30">
            <a:extLst>
              <a:ext uri="{FF2B5EF4-FFF2-40B4-BE49-F238E27FC236}">
                <a16:creationId xmlns:a16="http://schemas.microsoft.com/office/drawing/2014/main" id="{6BE97E99-49E2-49C7-A235-A0B2777573E0}"/>
              </a:ext>
            </a:extLst>
          </p:cNvPr>
          <p:cNvCxnSpPr>
            <a:cxnSpLocks/>
          </p:cNvCxnSpPr>
          <p:nvPr/>
        </p:nvCxnSpPr>
        <p:spPr>
          <a:xfrm>
            <a:off x="262752" y="1452529"/>
            <a:ext cx="11664950" cy="0"/>
          </a:xfrm>
          <a:prstGeom prst="line">
            <a:avLst/>
          </a:prstGeom>
          <a:ln w="25400" cap="rnd">
            <a:solidFill>
              <a:srgbClr val="247A3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phic 26">
            <a:extLst>
              <a:ext uri="{FF2B5EF4-FFF2-40B4-BE49-F238E27FC236}">
                <a16:creationId xmlns:a16="http://schemas.microsoft.com/office/drawing/2014/main" id="{E85E7C09-4A84-47F1-AAA4-9661F317B6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27587" y="987743"/>
            <a:ext cx="846327" cy="46478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C778ED5-57C1-4384-B8EA-CA36000C7752}"/>
              </a:ext>
            </a:extLst>
          </p:cNvPr>
          <p:cNvSpPr txBox="1"/>
          <p:nvPr/>
        </p:nvSpPr>
        <p:spPr>
          <a:xfrm>
            <a:off x="1" y="245890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1" i="0" u="none" strike="noStrike" kern="1200" cap="none" spc="0" normalizeH="0" baseline="0" noProof="0" dirty="0">
                <a:ln>
                  <a:noFill/>
                </a:ln>
                <a:solidFill>
                  <a:srgbClr val="1B7A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Differentiatie = werken op maat van uw kind</a:t>
            </a: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CA1AEAA2-2BD6-40EE-B2FE-40935EFF39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36677" y="142686"/>
            <a:ext cx="1791025" cy="72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844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2" grpId="0" animBg="1"/>
      <p:bldP spid="23" grpId="0" animBg="1"/>
      <p:bldP spid="24" grpId="0" animBg="1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41b6583593a4be0221ddeb8c1f38e7ea7ebb185"/>
</p:tagLst>
</file>

<file path=ppt/theme/theme1.xml><?xml version="1.0" encoding="utf-8"?>
<a:theme xmlns:a="http://schemas.openxmlformats.org/drawingml/2006/main" name="Kantoorthema">
  <a:themeElements>
    <a:clrScheme name="Aangepast 3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8EEF7"/>
      </a:accent1>
      <a:accent2>
        <a:srgbClr val="8ED2EA"/>
      </a:accent2>
      <a:accent3>
        <a:srgbClr val="108CB3"/>
      </a:accent3>
      <a:accent4>
        <a:srgbClr val="E62738"/>
      </a:accent4>
      <a:accent5>
        <a:srgbClr val="97C33D"/>
      </a:accent5>
      <a:accent6>
        <a:srgbClr val="00537F"/>
      </a:accent6>
      <a:hlink>
        <a:srgbClr val="FFFFF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3373</TotalTime>
  <Words>660</Words>
  <Application>Microsoft Office PowerPoint</Application>
  <PresentationFormat>Breedbeeld</PresentationFormat>
  <Paragraphs>146</Paragraphs>
  <Slides>20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Ink Free</vt:lpstr>
      <vt:lpstr>Trebuchet MS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Paulien Leers</dc:creator>
  <cp:lastModifiedBy>Hanne Triste</cp:lastModifiedBy>
  <cp:revision>476</cp:revision>
  <dcterms:created xsi:type="dcterms:W3CDTF">2019-01-08T08:55:56Z</dcterms:created>
  <dcterms:modified xsi:type="dcterms:W3CDTF">2022-09-05T16:48:50Z</dcterms:modified>
</cp:coreProperties>
</file>